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83" r:id="rId5"/>
    <p:sldId id="395" r:id="rId6"/>
    <p:sldId id="344" r:id="rId7"/>
    <p:sldId id="385" r:id="rId8"/>
    <p:sldId id="346" r:id="rId9"/>
    <p:sldId id="365" r:id="rId10"/>
    <p:sldId id="349" r:id="rId11"/>
    <p:sldId id="377" r:id="rId12"/>
    <p:sldId id="374" r:id="rId13"/>
    <p:sldId id="373" r:id="rId14"/>
    <p:sldId id="337" r:id="rId15"/>
    <p:sldId id="386" r:id="rId16"/>
    <p:sldId id="372" r:id="rId17"/>
    <p:sldId id="389" r:id="rId18"/>
    <p:sldId id="379" r:id="rId19"/>
    <p:sldId id="368" r:id="rId20"/>
    <p:sldId id="383" r:id="rId21"/>
    <p:sldId id="355" r:id="rId22"/>
    <p:sldId id="392" r:id="rId23"/>
    <p:sldId id="370" r:id="rId24"/>
    <p:sldId id="384" r:id="rId25"/>
    <p:sldId id="397" r:id="rId26"/>
    <p:sldId id="267"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Standardabschnitt" id="{0A702D5A-FF66-4826-A6B0-898C7C99DDF8}">
          <p14:sldIdLst>
            <p14:sldId id="283"/>
            <p14:sldId id="395"/>
          </p14:sldIdLst>
        </p14:section>
        <p14:section name="Abschnitt 1" id="{7137B47F-1935-429B-97FF-A43855E237A3}">
          <p14:sldIdLst>
            <p14:sldId id="344"/>
            <p14:sldId id="385"/>
            <p14:sldId id="346"/>
            <p14:sldId id="365"/>
            <p14:sldId id="349"/>
          </p14:sldIdLst>
        </p14:section>
        <p14:section name="Abschnitt 2" id="{76FC4936-E111-43E9-B784-B597B7D621E5}">
          <p14:sldIdLst>
            <p14:sldId id="377"/>
            <p14:sldId id="374"/>
            <p14:sldId id="373"/>
            <p14:sldId id="337"/>
            <p14:sldId id="386"/>
            <p14:sldId id="372"/>
            <p14:sldId id="378"/>
            <p14:sldId id="389"/>
            <p14:sldId id="379"/>
            <p14:sldId id="368"/>
            <p14:sldId id="383"/>
            <p14:sldId id="355"/>
            <p14:sldId id="392"/>
            <p14:sldId id="370"/>
            <p14:sldId id="384"/>
            <p14:sldId id="397"/>
          </p14:sldIdLst>
        </p14:section>
        <p14:section name="Disclaimer" id="{BB7110C8-40ED-4422-AFA6-8C09331258EA}">
          <p14:sldIdLst>
            <p14:sldId id="267"/>
          </p14:sldIdLst>
        </p14:section>
      </p14:sectionLst>
    </p:ext>
    <p:ext uri="{EFAFB233-063F-42B5-8137-9DF3F51BA10A}">
      <p15:sldGuideLst xmlns=""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3E3616-9958-F224-8EC3-74448E99DF51}" name="Leonie Mühlbauer" initials="LM" userId="S::muehlbauer@helliwood.com::ca65af38-7959-4fa9-970d-32874f12fc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B607F"/>
    <a:srgbClr val="006292"/>
    <a:srgbClr val="FFC0C2"/>
    <a:srgbClr val="F7AA46"/>
    <a:srgbClr val="69D0C8"/>
    <a:srgbClr val="F9C37D"/>
    <a:srgbClr val="68D0C8"/>
    <a:srgbClr val="F9BF74"/>
    <a:srgbClr val="FFFFFF"/>
    <a:srgbClr val="FACC9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4679" autoAdjust="0"/>
  </p:normalViewPr>
  <p:slideViewPr>
    <p:cSldViewPr snapToGrid="0">
      <p:cViewPr varScale="1">
        <p:scale>
          <a:sx n="72" d="100"/>
          <a:sy n="72" d="100"/>
        </p:scale>
        <p:origin x="-678"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623C6D-356B-439B-940C-99C64025BC17}" type="datetimeFigureOut">
              <a:rPr lang="de-DE" smtClean="0"/>
              <a:pPr/>
              <a:t>13.03.2023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3BEA2-3401-4F99-B24B-D60410F9AE6A}" type="slidenum">
              <a:rPr lang="de-DE" smtClean="0"/>
              <a:pPr/>
              <a:t>‹#›</a:t>
            </a:fld>
            <a:endParaRPr lang="de-DE"/>
          </a:p>
        </p:txBody>
      </p:sp>
    </p:spTree>
    <p:extLst>
      <p:ext uri="{BB962C8B-B14F-4D97-AF65-F5344CB8AC3E}">
        <p14:creationId xmlns="" xmlns:p14="http://schemas.microsoft.com/office/powerpoint/2010/main" val="489370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EEDF6CE-971D-4085-A38E-E91FA5CFEDBB}" type="slidenum">
              <a:rPr lang="de-DE" smtClean="0"/>
              <a:pPr/>
              <a:t>1</a:t>
            </a:fld>
            <a:endParaRPr lang="de-DE"/>
          </a:p>
        </p:txBody>
      </p:sp>
    </p:spTree>
    <p:extLst>
      <p:ext uri="{BB962C8B-B14F-4D97-AF65-F5344CB8AC3E}">
        <p14:creationId xmlns="" xmlns:p14="http://schemas.microsoft.com/office/powerpoint/2010/main" val="4212983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4B3BEA2-3401-4F99-B24B-D60410F9AE6A}" type="slidenum">
              <a:rPr lang="de-DE" smtClean="0"/>
              <a:pPr/>
              <a:t>4</a:t>
            </a:fld>
            <a:endParaRPr lang="de-DE"/>
          </a:p>
        </p:txBody>
      </p:sp>
    </p:spTree>
    <p:extLst>
      <p:ext uri="{BB962C8B-B14F-4D97-AF65-F5344CB8AC3E}">
        <p14:creationId xmlns="" xmlns:p14="http://schemas.microsoft.com/office/powerpoint/2010/main" val="63224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4B3BEA2-3401-4F99-B24B-D60410F9AE6A}" type="slidenum">
              <a:rPr lang="de-DE" smtClean="0"/>
              <a:pPr/>
              <a:t>5</a:t>
            </a:fld>
            <a:endParaRPr lang="de-DE"/>
          </a:p>
        </p:txBody>
      </p:sp>
    </p:spTree>
    <p:extLst>
      <p:ext uri="{BB962C8B-B14F-4D97-AF65-F5344CB8AC3E}">
        <p14:creationId xmlns="" xmlns:p14="http://schemas.microsoft.com/office/powerpoint/2010/main" val="310318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4B3BEA2-3401-4F99-B24B-D60410F9AE6A}" type="slidenum">
              <a:rPr lang="de-DE" smtClean="0"/>
              <a:pPr/>
              <a:t>7</a:t>
            </a:fld>
            <a:endParaRPr lang="de-DE"/>
          </a:p>
        </p:txBody>
      </p:sp>
    </p:spTree>
    <p:extLst>
      <p:ext uri="{BB962C8B-B14F-4D97-AF65-F5344CB8AC3E}">
        <p14:creationId xmlns="" xmlns:p14="http://schemas.microsoft.com/office/powerpoint/2010/main" val="1048766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4B3BEA2-3401-4F99-B24B-D60410F9AE6A}" type="slidenum">
              <a:rPr lang="de-DE" smtClean="0"/>
              <a:pPr/>
              <a:t>8</a:t>
            </a:fld>
            <a:endParaRPr lang="de-DE"/>
          </a:p>
        </p:txBody>
      </p:sp>
    </p:spTree>
    <p:extLst>
      <p:ext uri="{BB962C8B-B14F-4D97-AF65-F5344CB8AC3E}">
        <p14:creationId xmlns="" xmlns:p14="http://schemas.microsoft.com/office/powerpoint/2010/main" val="369989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4B3BEA2-3401-4F99-B24B-D60410F9AE6A}" type="slidenum">
              <a:rPr lang="de-DE" smtClean="0"/>
              <a:pPr/>
              <a:t>19</a:t>
            </a:fld>
            <a:endParaRPr lang="de-DE"/>
          </a:p>
        </p:txBody>
      </p:sp>
    </p:spTree>
    <p:extLst>
      <p:ext uri="{BB962C8B-B14F-4D97-AF65-F5344CB8AC3E}">
        <p14:creationId xmlns="" xmlns:p14="http://schemas.microsoft.com/office/powerpoint/2010/main" val="2077723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1.svg"/><Relationship Id="rId9"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el">
    <p:bg>
      <p:bgPr>
        <a:solidFill>
          <a:srgbClr val="006292"/>
        </a:solidFill>
        <a:effectLst/>
      </p:bgPr>
    </p:bg>
    <p:spTree>
      <p:nvGrpSpPr>
        <p:cNvPr id="1" name=""/>
        <p:cNvGrpSpPr/>
        <p:nvPr/>
      </p:nvGrpSpPr>
      <p:grpSpPr>
        <a:xfrm>
          <a:off x="0" y="0"/>
          <a:ext cx="0" cy="0"/>
          <a:chOff x="0" y="0"/>
          <a:chExt cx="0" cy="0"/>
        </a:xfrm>
      </p:grpSpPr>
      <p:pic>
        <p:nvPicPr>
          <p:cNvPr id="12" name="Grafik 11" descr="Eine Grafik die 3 Personen an einem Smartboard zeigt.">
            <a:extLst>
              <a:ext uri="{FF2B5EF4-FFF2-40B4-BE49-F238E27FC236}">
                <a16:creationId xmlns="" xmlns:a16="http://schemas.microsoft.com/office/drawing/2014/main" id="{476DEB9C-7F29-ECBE-36E8-CB1E7AF477DC}"/>
              </a:ext>
              <a:ext uri="{C183D7F6-B498-43B3-948B-1728B52AA6E4}">
                <adec:decorative xmlns="" xmlns:adec="http://schemas.microsoft.com/office/drawing/2017/decorative" val="0"/>
              </a:ext>
            </a:extLst>
          </p:cNvPr>
          <p:cNvPicPr>
            <a:picLocks noChangeAspect="1"/>
          </p:cNvPicPr>
          <p:nvPr userDrawn="1"/>
        </p:nvPicPr>
        <p:blipFill rotWithShape="1">
          <a:blip r:embed="rId2" cstate="print">
            <a:extLst>
              <a:ext uri="{96DAC541-7B7A-43D3-8B79-37D633B846F1}">
                <asvg:svgBlip xmlns="" xmlns:asvg="http://schemas.microsoft.com/office/drawing/2016/SVG/main" r:embed="rId3"/>
              </a:ext>
            </a:extLst>
          </a:blip>
          <a:srcRect l="55342" t="27841" r="5831" b="20181"/>
          <a:stretch/>
        </p:blipFill>
        <p:spPr>
          <a:xfrm>
            <a:off x="6096000" y="1916113"/>
            <a:ext cx="5580063" cy="4033837"/>
          </a:xfrm>
          <a:prstGeom prst="rect">
            <a:avLst/>
          </a:prstGeom>
        </p:spPr>
      </p:pic>
      <p:sp>
        <p:nvSpPr>
          <p:cNvPr id="19" name="Title 1">
            <a:extLst>
              <a:ext uri="{FF2B5EF4-FFF2-40B4-BE49-F238E27FC236}">
                <a16:creationId xmlns="" xmlns:a16="http://schemas.microsoft.com/office/drawing/2014/main" id="{6D8F150C-041F-41FA-B7F5-8C765DB1756A}"/>
              </a:ext>
            </a:extLst>
          </p:cNvPr>
          <p:cNvSpPr>
            <a:spLocks noGrp="1"/>
          </p:cNvSpPr>
          <p:nvPr>
            <p:ph type="title" hasCustomPrompt="1"/>
          </p:nvPr>
        </p:nvSpPr>
        <p:spPr>
          <a:xfrm>
            <a:off x="881113" y="2949611"/>
            <a:ext cx="4167887" cy="646331"/>
          </a:xfrm>
        </p:spPr>
        <p:txBody>
          <a:bodyPr lIns="72000" anchor="b" anchorCtr="0">
            <a:spAutoFit/>
          </a:bodyPr>
          <a:lstStyle>
            <a:lvl1pPr>
              <a:defRPr sz="4000">
                <a:solidFill>
                  <a:schemeClr val="bg1"/>
                </a:solidFill>
              </a:defRPr>
            </a:lvl1pPr>
          </a:lstStyle>
          <a:p>
            <a:r>
              <a:rPr lang="de-DE" noProof="0" dirty="0"/>
              <a:t>Insert Unit title</a:t>
            </a:r>
          </a:p>
        </p:txBody>
      </p:sp>
      <p:sp>
        <p:nvSpPr>
          <p:cNvPr id="21" name="Text Placeholder 4">
            <a:extLst>
              <a:ext uri="{FF2B5EF4-FFF2-40B4-BE49-F238E27FC236}">
                <a16:creationId xmlns="" xmlns:a16="http://schemas.microsoft.com/office/drawing/2014/main" id="{025369C4-974C-49DA-9FFA-8B0D0B823B93}"/>
              </a:ext>
            </a:extLst>
          </p:cNvPr>
          <p:cNvSpPr>
            <a:spLocks noGrp="1"/>
          </p:cNvSpPr>
          <p:nvPr>
            <p:ph type="body" sz="quarter" idx="12" hasCustomPrompt="1"/>
          </p:nvPr>
        </p:nvSpPr>
        <p:spPr>
          <a:xfrm>
            <a:off x="878890" y="3932517"/>
            <a:ext cx="4164583" cy="276999"/>
          </a:xfrm>
          <a:noFill/>
        </p:spPr>
        <p:txBody>
          <a:bodyPr wrap="square" lIns="72000" tIns="0" rIns="0" bIns="0">
            <a:spAutoFit/>
          </a:bodyPr>
          <a:lstStyle>
            <a:lvl1pPr marL="0" indent="0">
              <a:spcBef>
                <a:spcPts val="0"/>
              </a:spcBef>
              <a:buNone/>
              <a:defRPr sz="2000" spc="0" baseline="0">
                <a:solidFill>
                  <a:schemeClr val="bg1"/>
                </a:solidFill>
                <a:latin typeface="+mn-lt"/>
                <a:cs typeface="Segoe UI" panose="020B0502040204020203" pitchFamily="34" charset="0"/>
              </a:defRPr>
            </a:lvl1pPr>
          </a:lstStyle>
          <a:p>
            <a:pPr lvl="0"/>
            <a:r>
              <a:rPr lang="de-DE" noProof="0" dirty="0"/>
              <a:t>Insert Unit </a:t>
            </a:r>
            <a:r>
              <a:rPr lang="de-DE" noProof="0" dirty="0" err="1"/>
              <a:t>subtitle</a:t>
            </a:r>
            <a:endParaRPr lang="de-DE" noProof="0" dirty="0"/>
          </a:p>
        </p:txBody>
      </p:sp>
      <p:sp>
        <p:nvSpPr>
          <p:cNvPr id="15" name="Rechteck 14">
            <a:extLst>
              <a:ext uri="{FF2B5EF4-FFF2-40B4-BE49-F238E27FC236}">
                <a16:creationId xmlns="" xmlns:a16="http://schemas.microsoft.com/office/drawing/2014/main" id="{09FE2B01-1DC6-79E7-F954-A169E1639D3C}"/>
              </a:ext>
            </a:extLst>
          </p:cNvPr>
          <p:cNvSpPr/>
          <p:nvPr userDrawn="1"/>
        </p:nvSpPr>
        <p:spPr>
          <a:xfrm>
            <a:off x="0" y="3405"/>
            <a:ext cx="12192000" cy="908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 xmlns:a16="http://schemas.microsoft.com/office/drawing/2014/main" id="{4F12FE66-5F50-7FAB-6AAD-1CE6B80DE196}"/>
              </a:ext>
            </a:extLst>
          </p:cNvPr>
          <p:cNvGrpSpPr>
            <a:grpSpLocks noChangeAspect="1"/>
          </p:cNvGrpSpPr>
          <p:nvPr userDrawn="1"/>
        </p:nvGrpSpPr>
        <p:grpSpPr>
          <a:xfrm>
            <a:off x="459632" y="152029"/>
            <a:ext cx="2009907" cy="680497"/>
            <a:chOff x="7366000" y="1752600"/>
            <a:chExt cx="4445001" cy="1504950"/>
          </a:xfrm>
        </p:grpSpPr>
        <p:sp>
          <p:nvSpPr>
            <p:cNvPr id="17" name="Rechteck 16">
              <a:extLst>
                <a:ext uri="{FF2B5EF4-FFF2-40B4-BE49-F238E27FC236}">
                  <a16:creationId xmlns="" xmlns:a16="http://schemas.microsoft.com/office/drawing/2014/main" id="{3E0109C3-F27A-4FE5-BBD3-3E51C1F8E0DF}"/>
                </a:ext>
              </a:extLst>
            </p:cNvPr>
            <p:cNvSpPr/>
            <p:nvPr userDrawn="1"/>
          </p:nvSpPr>
          <p:spPr>
            <a:xfrm>
              <a:off x="7366000" y="1752600"/>
              <a:ext cx="4445001" cy="150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a:extLst>
                <a:ext uri="{FF2B5EF4-FFF2-40B4-BE49-F238E27FC236}">
                  <a16:creationId xmlns="" xmlns:a16="http://schemas.microsoft.com/office/drawing/2014/main" id="{5D0E2122-BEFA-8F01-1619-4FA050912B3B}"/>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7493064" y="1866361"/>
              <a:ext cx="4182999" cy="1277427"/>
            </a:xfrm>
            <a:prstGeom prst="rect">
              <a:avLst/>
            </a:prstGeom>
          </p:spPr>
        </p:pic>
      </p:grpSp>
    </p:spTree>
    <p:extLst>
      <p:ext uri="{BB962C8B-B14F-4D97-AF65-F5344CB8AC3E}">
        <p14:creationId xmlns="" xmlns:p14="http://schemas.microsoft.com/office/powerpoint/2010/main" val="2828952872"/>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extLst>
    <p:ext uri="{DCECCB84-F9BA-43D5-87BE-67443E8EF086}">
      <p15:sldGuideLst xmlns="" xmlns:p15="http://schemas.microsoft.com/office/powerpoint/2012/main">
        <p15:guide id="1" orient="horz" pos="346">
          <p15:clr>
            <a:srgbClr val="FBAE40"/>
          </p15:clr>
        </p15:guide>
        <p15:guide id="2" pos="3840">
          <p15:clr>
            <a:srgbClr val="5ACBF0"/>
          </p15:clr>
        </p15:guide>
        <p15:guide id="3" pos="7355">
          <p15:clr>
            <a:srgbClr val="FBAE40"/>
          </p15:clr>
        </p15:guide>
        <p15:guide id="4" orient="horz" pos="913">
          <p15:clr>
            <a:srgbClr val="FBAE40"/>
          </p15:clr>
        </p15:guide>
        <p15:guide id="5" orient="horz" pos="1207">
          <p15:clr>
            <a:srgbClr val="FBAE40"/>
          </p15:clr>
        </p15:guide>
        <p15:guide id="6" orient="horz" pos="2160">
          <p15:clr>
            <a:srgbClr val="5ACBF0"/>
          </p15:clr>
        </p15:guide>
        <p15:guide id="7" orient="horz" pos="3974">
          <p15:clr>
            <a:srgbClr val="FBAE40"/>
          </p15:clr>
        </p15:guide>
        <p15:guide id="8" orient="horz" pos="3748">
          <p15:clr>
            <a:srgbClr val="FBAE40"/>
          </p15:clr>
        </p15:guide>
        <p15:guide id="9" orient="horz" pos="4201">
          <p15:clr>
            <a:srgbClr val="FBAE40"/>
          </p15:clr>
        </p15:guide>
        <p15:guide id="10" orient="horz" pos="4320">
          <p15:clr>
            <a:srgbClr val="FBAE40"/>
          </p15:clr>
        </p15:guide>
        <p15:guide id="11" pos="97">
          <p15:clr>
            <a:srgbClr val="FBAE40"/>
          </p15:clr>
        </p15:guide>
        <p15:guide id="12">
          <p15:clr>
            <a:srgbClr val="FBAE40"/>
          </p15:clr>
        </p15:guide>
        <p15:guide id="13" pos="7582">
          <p15:clr>
            <a:srgbClr val="FBAE40"/>
          </p15:clr>
        </p15:guide>
        <p15:guide id="14" pos="7680">
          <p15:clr>
            <a:srgbClr val="FBAE40"/>
          </p15:clr>
        </p15:guide>
        <p15:guide id="15" pos="324">
          <p15:clr>
            <a:srgbClr val="FBAE40"/>
          </p15:clr>
        </p15:guide>
        <p15:guide id="16" pos="551">
          <p15:clr>
            <a:srgbClr val="FBAE40"/>
          </p15:clr>
        </p15:guide>
        <p15:guide id="17" pos="7129">
          <p15:clr>
            <a:srgbClr val="FBAE40"/>
          </p15:clr>
        </p15:guide>
        <p15:guide id="18" orient="horz" pos="2614">
          <p15:clr>
            <a:srgbClr val="9FCC3B"/>
          </p15:clr>
        </p15:guide>
        <p15:guide id="19" orient="horz" pos="119">
          <p15:clr>
            <a:srgbClr val="FBAE40"/>
          </p15:clr>
        </p15:guide>
        <p15:guide id="20" orient="horz">
          <p15:clr>
            <a:srgbClr val="FBAE40"/>
          </p15:clr>
        </p15:guide>
        <p15:guide id="21" pos="5768">
          <p15:clr>
            <a:srgbClr val="9FCC3B"/>
          </p15:clr>
        </p15:guide>
        <p15:guide id="22" pos="4974">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el, Aufzählung, blau breit links">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16F26BEB-216C-45F8-BE8F-118C4AE44F5A}"/>
              </a:ext>
            </a:extLst>
          </p:cNvPr>
          <p:cNvSpPr/>
          <p:nvPr userDrawn="1"/>
        </p:nvSpPr>
        <p:spPr>
          <a:xfrm>
            <a:off x="8269904" y="0"/>
            <a:ext cx="3922096" cy="6858000"/>
          </a:xfrm>
          <a:prstGeom prst="rect">
            <a:avLst/>
          </a:prstGeom>
          <a:solidFill>
            <a:srgbClr val="68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descr="Eine Grafik zeigt eine Person an einem Smart- oder Whiteboard">
            <a:extLst>
              <a:ext uri="{FF2B5EF4-FFF2-40B4-BE49-F238E27FC236}">
                <a16:creationId xmlns="" xmlns:a16="http://schemas.microsoft.com/office/drawing/2014/main" id="{C00F8648-CD8B-26BD-06C3-1CDC28789EA0}"/>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8630522" y="2045852"/>
            <a:ext cx="3200859" cy="2766296"/>
          </a:xfrm>
          <a:prstGeom prst="rect">
            <a:avLst/>
          </a:prstGeom>
        </p:spPr>
      </p:pic>
      <p:sp>
        <p:nvSpPr>
          <p:cNvPr id="8" name="Title 1">
            <a:extLst>
              <a:ext uri="{FF2B5EF4-FFF2-40B4-BE49-F238E27FC236}">
                <a16:creationId xmlns="" xmlns:a16="http://schemas.microsoft.com/office/drawing/2014/main" id="{7B39F68C-7C8B-4FF1-8389-FBC12D8BEBC3}"/>
              </a:ext>
            </a:extLst>
          </p:cNvPr>
          <p:cNvSpPr>
            <a:spLocks noGrp="1"/>
          </p:cNvSpPr>
          <p:nvPr>
            <p:ph type="title" hasCustomPrompt="1"/>
          </p:nvPr>
        </p:nvSpPr>
        <p:spPr>
          <a:xfrm>
            <a:off x="881113" y="1449148"/>
            <a:ext cx="6625156" cy="646331"/>
          </a:xfrm>
        </p:spPr>
        <p:txBody>
          <a:bodyPr wrap="square" lIns="72000" anchor="b" anchorCtr="0">
            <a:spAutoFit/>
          </a:bodyPr>
          <a:lstStyle>
            <a:lvl1pPr>
              <a:defRPr sz="4000"/>
            </a:lvl1pPr>
          </a:lstStyle>
          <a:p>
            <a:r>
              <a:rPr lang="de-DE" noProof="0" dirty="0"/>
              <a:t>Insert title</a:t>
            </a:r>
          </a:p>
        </p:txBody>
      </p:sp>
      <p:sp>
        <p:nvSpPr>
          <p:cNvPr id="9" name="Textplatzhalter 3">
            <a:extLst>
              <a:ext uri="{FF2B5EF4-FFF2-40B4-BE49-F238E27FC236}">
                <a16:creationId xmlns="" xmlns:a16="http://schemas.microsoft.com/office/drawing/2014/main" id="{91E8B1CF-7184-508F-1C5A-DAB55005E7DA}"/>
              </a:ext>
            </a:extLst>
          </p:cNvPr>
          <p:cNvSpPr>
            <a:spLocks noGrp="1"/>
          </p:cNvSpPr>
          <p:nvPr>
            <p:ph type="body" sz="quarter" idx="10"/>
          </p:nvPr>
        </p:nvSpPr>
        <p:spPr>
          <a:xfrm>
            <a:off x="881063" y="2436813"/>
            <a:ext cx="6625206" cy="3871912"/>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stStyle>
          <a:p>
            <a:pPr lvl="0"/>
            <a:r>
              <a:rPr lang="de-DE" dirty="0"/>
              <a:t>Mastertextformat bearbeiten</a:t>
            </a:r>
          </a:p>
          <a:p>
            <a:pPr lvl="1"/>
            <a:r>
              <a:rPr lang="de-DE" dirty="0"/>
              <a:t>Zweite Ebene</a:t>
            </a:r>
          </a:p>
          <a:p>
            <a:pPr lvl="2"/>
            <a:r>
              <a:rPr lang="de-DE" dirty="0"/>
              <a:t>Dritte Ebene</a:t>
            </a:r>
          </a:p>
          <a:p>
            <a:pPr lvl="2"/>
            <a:r>
              <a:rPr lang="de-DE" dirty="0"/>
              <a:t>7,68 cm x 8,89 cm</a:t>
            </a:r>
          </a:p>
        </p:txBody>
      </p:sp>
    </p:spTree>
    <p:extLst>
      <p:ext uri="{BB962C8B-B14F-4D97-AF65-F5344CB8AC3E}">
        <p14:creationId xmlns="" xmlns:p14="http://schemas.microsoft.com/office/powerpoint/2010/main" val="609684187"/>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extLst>
    <p:ext uri="{DCECCB84-F9BA-43D5-87BE-67443E8EF086}">
      <p15:sldGuideLst xmlns="" xmlns:p15="http://schemas.microsoft.com/office/powerpoint/2012/main">
        <p15:guide id="1" orient="horz" pos="346">
          <p15:clr>
            <a:srgbClr val="FBAE40"/>
          </p15:clr>
        </p15:guide>
        <p15:guide id="2" pos="3840">
          <p15:clr>
            <a:srgbClr val="5ACBF0"/>
          </p15:clr>
        </p15:guide>
        <p15:guide id="3" pos="7355">
          <p15:clr>
            <a:srgbClr val="FBAE40"/>
          </p15:clr>
        </p15:guide>
        <p15:guide id="4" orient="horz" pos="913">
          <p15:clr>
            <a:srgbClr val="FBAE40"/>
          </p15:clr>
        </p15:guide>
        <p15:guide id="5" orient="horz" pos="1207">
          <p15:clr>
            <a:srgbClr val="FBAE40"/>
          </p15:clr>
        </p15:guide>
        <p15:guide id="6" orient="horz" pos="2160">
          <p15:clr>
            <a:srgbClr val="5ACBF0"/>
          </p15:clr>
        </p15:guide>
        <p15:guide id="7" orient="horz" pos="3974">
          <p15:clr>
            <a:srgbClr val="FBAE40"/>
          </p15:clr>
        </p15:guide>
        <p15:guide id="8" orient="horz" pos="3748">
          <p15:clr>
            <a:srgbClr val="FBAE40"/>
          </p15:clr>
        </p15:guide>
        <p15:guide id="9" orient="horz" pos="4201">
          <p15:clr>
            <a:srgbClr val="FBAE40"/>
          </p15:clr>
        </p15:guide>
        <p15:guide id="10" orient="horz" pos="4320">
          <p15:clr>
            <a:srgbClr val="FBAE40"/>
          </p15:clr>
        </p15:guide>
        <p15:guide id="11" pos="97">
          <p15:clr>
            <a:srgbClr val="FBAE40"/>
          </p15:clr>
        </p15:guide>
        <p15:guide id="12">
          <p15:clr>
            <a:srgbClr val="FBAE40"/>
          </p15:clr>
        </p15:guide>
        <p15:guide id="13" pos="7582">
          <p15:clr>
            <a:srgbClr val="FBAE40"/>
          </p15:clr>
        </p15:guide>
        <p15:guide id="14" pos="7680">
          <p15:clr>
            <a:srgbClr val="FBAE40"/>
          </p15:clr>
        </p15:guide>
        <p15:guide id="15" pos="324">
          <p15:clr>
            <a:srgbClr val="FBAE40"/>
          </p15:clr>
        </p15:guide>
        <p15:guide id="16" pos="551">
          <p15:clr>
            <a:srgbClr val="FBAE40"/>
          </p15:clr>
        </p15:guide>
        <p15:guide id="17" pos="7129">
          <p15:clr>
            <a:srgbClr val="FBAE40"/>
          </p15:clr>
        </p15:guide>
        <p15:guide id="18" orient="horz" pos="2614">
          <p15:clr>
            <a:srgbClr val="9FCC3B"/>
          </p15:clr>
        </p15:guide>
        <p15:guide id="19" orient="horz" pos="119">
          <p15:clr>
            <a:srgbClr val="FBAE40"/>
          </p15:clr>
        </p15:guide>
        <p15:guide id="20" orient="horz">
          <p15:clr>
            <a:srgbClr val="FBAE40"/>
          </p15:clr>
        </p15:guide>
        <p15:guide id="21" pos="5768">
          <p15:clr>
            <a:srgbClr val="9FCC3B"/>
          </p15:clr>
        </p15:guide>
        <p15:guide id="22" pos="4974">
          <p15:clr>
            <a:srgbClr val="9FCC3B"/>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el, Aufzählung, blau breit links">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16F26BEB-216C-45F8-BE8F-118C4AE44F5A}"/>
              </a:ext>
            </a:extLst>
          </p:cNvPr>
          <p:cNvSpPr/>
          <p:nvPr userDrawn="1"/>
        </p:nvSpPr>
        <p:spPr>
          <a:xfrm>
            <a:off x="0" y="0"/>
            <a:ext cx="3922096" cy="6858000"/>
          </a:xfrm>
          <a:prstGeom prst="rect">
            <a:avLst/>
          </a:prstGeom>
          <a:solidFill>
            <a:srgbClr val="FA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itle 1">
            <a:extLst>
              <a:ext uri="{FF2B5EF4-FFF2-40B4-BE49-F238E27FC236}">
                <a16:creationId xmlns="" xmlns:a16="http://schemas.microsoft.com/office/drawing/2014/main" id="{D56772B9-EB22-431F-A061-5D9908DE01B4}"/>
              </a:ext>
            </a:extLst>
          </p:cNvPr>
          <p:cNvSpPr>
            <a:spLocks noGrp="1"/>
          </p:cNvSpPr>
          <p:nvPr>
            <p:ph type="title" hasCustomPrompt="1"/>
          </p:nvPr>
        </p:nvSpPr>
        <p:spPr>
          <a:xfrm>
            <a:off x="4360403" y="1449148"/>
            <a:ext cx="7315660" cy="646331"/>
          </a:xfrm>
        </p:spPr>
        <p:txBody>
          <a:bodyPr wrap="square" lIns="72000" anchor="b" anchorCtr="0">
            <a:spAutoFit/>
          </a:bodyPr>
          <a:lstStyle>
            <a:lvl1pPr>
              <a:defRPr sz="4000"/>
            </a:lvl1pPr>
          </a:lstStyle>
          <a:p>
            <a:r>
              <a:rPr lang="de-DE" noProof="0" dirty="0"/>
              <a:t>Insert title</a:t>
            </a:r>
          </a:p>
        </p:txBody>
      </p:sp>
      <p:sp>
        <p:nvSpPr>
          <p:cNvPr id="4" name="Textplatzhalter 3">
            <a:extLst>
              <a:ext uri="{FF2B5EF4-FFF2-40B4-BE49-F238E27FC236}">
                <a16:creationId xmlns="" xmlns:a16="http://schemas.microsoft.com/office/drawing/2014/main" id="{D80F7001-136C-4E81-8D2C-898929E02E8B}"/>
              </a:ext>
            </a:extLst>
          </p:cNvPr>
          <p:cNvSpPr>
            <a:spLocks noGrp="1"/>
          </p:cNvSpPr>
          <p:nvPr>
            <p:ph type="body" sz="quarter" idx="10"/>
          </p:nvPr>
        </p:nvSpPr>
        <p:spPr>
          <a:xfrm>
            <a:off x="4360402" y="2436813"/>
            <a:ext cx="7315659" cy="3871912"/>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stStyle>
          <a:p>
            <a:pPr lvl="0"/>
            <a:r>
              <a:rPr lang="de-DE" dirty="0"/>
              <a:t>Mastertextformat bearbeiten</a:t>
            </a:r>
          </a:p>
          <a:p>
            <a:pPr lvl="1"/>
            <a:r>
              <a:rPr lang="de-DE" dirty="0"/>
              <a:t>Zweite Ebene</a:t>
            </a:r>
          </a:p>
          <a:p>
            <a:pPr lvl="2"/>
            <a:r>
              <a:rPr lang="de-DE" dirty="0"/>
              <a:t>Dritte Ebene</a:t>
            </a:r>
          </a:p>
        </p:txBody>
      </p:sp>
      <p:pic>
        <p:nvPicPr>
          <p:cNvPr id="6" name="Grafik 5" descr="Eine Grafik zeigt eine Person an einem Smart- oder Whiteboard">
            <a:extLst>
              <a:ext uri="{FF2B5EF4-FFF2-40B4-BE49-F238E27FC236}">
                <a16:creationId xmlns="" xmlns:a16="http://schemas.microsoft.com/office/drawing/2014/main" id="{020B9958-B63E-51AA-56B5-9DB144B59771}"/>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360618" y="2045852"/>
            <a:ext cx="3200859" cy="2766296"/>
          </a:xfrm>
          <a:prstGeom prst="rect">
            <a:avLst/>
          </a:prstGeom>
        </p:spPr>
      </p:pic>
    </p:spTree>
    <p:extLst>
      <p:ext uri="{BB962C8B-B14F-4D97-AF65-F5344CB8AC3E}">
        <p14:creationId xmlns="" xmlns:p14="http://schemas.microsoft.com/office/powerpoint/2010/main" val="36429115"/>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extLst>
    <p:ext uri="{DCECCB84-F9BA-43D5-87BE-67443E8EF086}">
      <p15:sldGuideLst xmlns="" xmlns:p15="http://schemas.microsoft.com/office/powerpoint/2012/main">
        <p15:guide id="1" orient="horz" pos="346">
          <p15:clr>
            <a:srgbClr val="FBAE40"/>
          </p15:clr>
        </p15:guide>
        <p15:guide id="2" pos="3840">
          <p15:clr>
            <a:srgbClr val="5ACBF0"/>
          </p15:clr>
        </p15:guide>
        <p15:guide id="3" pos="7355">
          <p15:clr>
            <a:srgbClr val="FBAE40"/>
          </p15:clr>
        </p15:guide>
        <p15:guide id="4" orient="horz" pos="913">
          <p15:clr>
            <a:srgbClr val="FBAE40"/>
          </p15:clr>
        </p15:guide>
        <p15:guide id="5" orient="horz" pos="1207">
          <p15:clr>
            <a:srgbClr val="FBAE40"/>
          </p15:clr>
        </p15:guide>
        <p15:guide id="6" orient="horz" pos="2160">
          <p15:clr>
            <a:srgbClr val="5ACBF0"/>
          </p15:clr>
        </p15:guide>
        <p15:guide id="7" orient="horz" pos="3974">
          <p15:clr>
            <a:srgbClr val="FBAE40"/>
          </p15:clr>
        </p15:guide>
        <p15:guide id="8" orient="horz" pos="3748">
          <p15:clr>
            <a:srgbClr val="FBAE40"/>
          </p15:clr>
        </p15:guide>
        <p15:guide id="9" orient="horz" pos="4201">
          <p15:clr>
            <a:srgbClr val="FBAE40"/>
          </p15:clr>
        </p15:guide>
        <p15:guide id="10" orient="horz" pos="4320">
          <p15:clr>
            <a:srgbClr val="FBAE40"/>
          </p15:clr>
        </p15:guide>
        <p15:guide id="11" pos="97">
          <p15:clr>
            <a:srgbClr val="FBAE40"/>
          </p15:clr>
        </p15:guide>
        <p15:guide id="12">
          <p15:clr>
            <a:srgbClr val="FBAE40"/>
          </p15:clr>
        </p15:guide>
        <p15:guide id="13" pos="7582">
          <p15:clr>
            <a:srgbClr val="FBAE40"/>
          </p15:clr>
        </p15:guide>
        <p15:guide id="14" pos="7680">
          <p15:clr>
            <a:srgbClr val="FBAE40"/>
          </p15:clr>
        </p15:guide>
        <p15:guide id="15" pos="324">
          <p15:clr>
            <a:srgbClr val="FBAE40"/>
          </p15:clr>
        </p15:guide>
        <p15:guide id="16" pos="551">
          <p15:clr>
            <a:srgbClr val="FBAE40"/>
          </p15:clr>
        </p15:guide>
        <p15:guide id="17" pos="7129">
          <p15:clr>
            <a:srgbClr val="FBAE40"/>
          </p15:clr>
        </p15:guide>
        <p15:guide id="18" orient="horz" pos="2614">
          <p15:clr>
            <a:srgbClr val="9FCC3B"/>
          </p15:clr>
        </p15:guide>
        <p15:guide id="19" orient="horz" pos="119">
          <p15:clr>
            <a:srgbClr val="FBAE40"/>
          </p15:clr>
        </p15:guide>
        <p15:guide id="20" orient="horz">
          <p15:clr>
            <a:srgbClr val="FBAE40"/>
          </p15:clr>
        </p15:guide>
        <p15:guide id="21" pos="5768">
          <p15:clr>
            <a:srgbClr val="9FCC3B"/>
          </p15:clr>
        </p15:guide>
        <p15:guide id="22" pos="4974">
          <p15:clr>
            <a:srgbClr val="9FCC3B"/>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Titel, Aufzählung, blau breit links">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16F26BEB-216C-45F8-BE8F-118C4AE44F5A}"/>
              </a:ext>
            </a:extLst>
          </p:cNvPr>
          <p:cNvSpPr/>
          <p:nvPr userDrawn="1"/>
        </p:nvSpPr>
        <p:spPr>
          <a:xfrm>
            <a:off x="8269904" y="0"/>
            <a:ext cx="3922096" cy="6858000"/>
          </a:xfrm>
          <a:prstGeom prst="rect">
            <a:avLst/>
          </a:prstGeom>
          <a:solidFill>
            <a:srgbClr val="FA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descr="Eine Grafik zeigt eine Person an einem Smart- oder Whiteboard">
            <a:extLst>
              <a:ext uri="{FF2B5EF4-FFF2-40B4-BE49-F238E27FC236}">
                <a16:creationId xmlns="" xmlns:a16="http://schemas.microsoft.com/office/drawing/2014/main" id="{C00F8648-CD8B-26BD-06C3-1CDC28789EA0}"/>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8630522" y="2045852"/>
            <a:ext cx="3200859" cy="2766296"/>
          </a:xfrm>
          <a:prstGeom prst="rect">
            <a:avLst/>
          </a:prstGeom>
        </p:spPr>
      </p:pic>
      <p:sp>
        <p:nvSpPr>
          <p:cNvPr id="8" name="Title 1">
            <a:extLst>
              <a:ext uri="{FF2B5EF4-FFF2-40B4-BE49-F238E27FC236}">
                <a16:creationId xmlns="" xmlns:a16="http://schemas.microsoft.com/office/drawing/2014/main" id="{7B39F68C-7C8B-4FF1-8389-FBC12D8BEBC3}"/>
              </a:ext>
            </a:extLst>
          </p:cNvPr>
          <p:cNvSpPr>
            <a:spLocks noGrp="1"/>
          </p:cNvSpPr>
          <p:nvPr>
            <p:ph type="title" hasCustomPrompt="1"/>
          </p:nvPr>
        </p:nvSpPr>
        <p:spPr>
          <a:xfrm>
            <a:off x="881113" y="1449148"/>
            <a:ext cx="6625156" cy="646331"/>
          </a:xfrm>
        </p:spPr>
        <p:txBody>
          <a:bodyPr wrap="square" lIns="72000" anchor="b" anchorCtr="0">
            <a:spAutoFit/>
          </a:bodyPr>
          <a:lstStyle>
            <a:lvl1pPr>
              <a:defRPr sz="4000"/>
            </a:lvl1pPr>
          </a:lstStyle>
          <a:p>
            <a:r>
              <a:rPr lang="de-DE" noProof="0" dirty="0"/>
              <a:t>Insert title</a:t>
            </a:r>
          </a:p>
        </p:txBody>
      </p:sp>
      <p:sp>
        <p:nvSpPr>
          <p:cNvPr id="9" name="Textplatzhalter 3">
            <a:extLst>
              <a:ext uri="{FF2B5EF4-FFF2-40B4-BE49-F238E27FC236}">
                <a16:creationId xmlns="" xmlns:a16="http://schemas.microsoft.com/office/drawing/2014/main" id="{91E8B1CF-7184-508F-1C5A-DAB55005E7DA}"/>
              </a:ext>
            </a:extLst>
          </p:cNvPr>
          <p:cNvSpPr>
            <a:spLocks noGrp="1"/>
          </p:cNvSpPr>
          <p:nvPr>
            <p:ph type="body" sz="quarter" idx="10"/>
          </p:nvPr>
        </p:nvSpPr>
        <p:spPr>
          <a:xfrm>
            <a:off x="881063" y="2436813"/>
            <a:ext cx="6625206" cy="3871912"/>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stStyle>
          <a:p>
            <a:pPr lvl="0"/>
            <a:r>
              <a:rPr lang="de-DE" dirty="0"/>
              <a:t>Mastertextformat bearbeiten</a:t>
            </a:r>
          </a:p>
          <a:p>
            <a:pPr lvl="1"/>
            <a:r>
              <a:rPr lang="de-DE" dirty="0"/>
              <a:t>Zweite Ebene</a:t>
            </a:r>
          </a:p>
          <a:p>
            <a:pPr lvl="2"/>
            <a:r>
              <a:rPr lang="de-DE" dirty="0"/>
              <a:t>Dritte Ebene</a:t>
            </a:r>
          </a:p>
          <a:p>
            <a:pPr lvl="2"/>
            <a:r>
              <a:rPr lang="de-DE" dirty="0"/>
              <a:t>7,68 cm x 8,89 cm</a:t>
            </a:r>
          </a:p>
        </p:txBody>
      </p:sp>
    </p:spTree>
    <p:extLst>
      <p:ext uri="{BB962C8B-B14F-4D97-AF65-F5344CB8AC3E}">
        <p14:creationId xmlns="" xmlns:p14="http://schemas.microsoft.com/office/powerpoint/2010/main" val="950290010"/>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extLst>
    <p:ext uri="{DCECCB84-F9BA-43D5-87BE-67443E8EF086}">
      <p15:sldGuideLst xmlns="" xmlns:p15="http://schemas.microsoft.com/office/powerpoint/2012/main">
        <p15:guide id="1" orient="horz" pos="346">
          <p15:clr>
            <a:srgbClr val="FBAE40"/>
          </p15:clr>
        </p15:guide>
        <p15:guide id="2" pos="3840">
          <p15:clr>
            <a:srgbClr val="5ACBF0"/>
          </p15:clr>
        </p15:guide>
        <p15:guide id="3" pos="7355">
          <p15:clr>
            <a:srgbClr val="FBAE40"/>
          </p15:clr>
        </p15:guide>
        <p15:guide id="4" orient="horz" pos="913">
          <p15:clr>
            <a:srgbClr val="FBAE40"/>
          </p15:clr>
        </p15:guide>
        <p15:guide id="5" orient="horz" pos="1207">
          <p15:clr>
            <a:srgbClr val="FBAE40"/>
          </p15:clr>
        </p15:guide>
        <p15:guide id="6" orient="horz" pos="2160">
          <p15:clr>
            <a:srgbClr val="5ACBF0"/>
          </p15:clr>
        </p15:guide>
        <p15:guide id="7" orient="horz" pos="3974">
          <p15:clr>
            <a:srgbClr val="FBAE40"/>
          </p15:clr>
        </p15:guide>
        <p15:guide id="8" orient="horz" pos="3748">
          <p15:clr>
            <a:srgbClr val="FBAE40"/>
          </p15:clr>
        </p15:guide>
        <p15:guide id="9" orient="horz" pos="4201">
          <p15:clr>
            <a:srgbClr val="FBAE40"/>
          </p15:clr>
        </p15:guide>
        <p15:guide id="10" orient="horz" pos="4320">
          <p15:clr>
            <a:srgbClr val="FBAE40"/>
          </p15:clr>
        </p15:guide>
        <p15:guide id="11" pos="97">
          <p15:clr>
            <a:srgbClr val="FBAE40"/>
          </p15:clr>
        </p15:guide>
        <p15:guide id="12">
          <p15:clr>
            <a:srgbClr val="FBAE40"/>
          </p15:clr>
        </p15:guide>
        <p15:guide id="13" pos="7582">
          <p15:clr>
            <a:srgbClr val="FBAE40"/>
          </p15:clr>
        </p15:guide>
        <p15:guide id="14" pos="7680">
          <p15:clr>
            <a:srgbClr val="FBAE40"/>
          </p15:clr>
        </p15:guide>
        <p15:guide id="15" pos="324">
          <p15:clr>
            <a:srgbClr val="FBAE40"/>
          </p15:clr>
        </p15:guide>
        <p15:guide id="16" pos="551">
          <p15:clr>
            <a:srgbClr val="FBAE40"/>
          </p15:clr>
        </p15:guide>
        <p15:guide id="17" pos="7129">
          <p15:clr>
            <a:srgbClr val="FBAE40"/>
          </p15:clr>
        </p15:guide>
        <p15:guide id="18" orient="horz" pos="2614">
          <p15:clr>
            <a:srgbClr val="9FCC3B"/>
          </p15:clr>
        </p15:guide>
        <p15:guide id="19" orient="horz" pos="119">
          <p15:clr>
            <a:srgbClr val="FBAE40"/>
          </p15:clr>
        </p15:guide>
        <p15:guide id="20" orient="horz">
          <p15:clr>
            <a:srgbClr val="FBAE40"/>
          </p15:clr>
        </p15:guide>
        <p15:guide id="21" pos="5768">
          <p15:clr>
            <a:srgbClr val="9FCC3B"/>
          </p15:clr>
        </p15:guide>
        <p15:guide id="22" pos="4974">
          <p15:clr>
            <a:srgbClr val="9FCC3B"/>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Titel, Aufzählung, blau breit links">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16F26BEB-216C-45F8-BE8F-118C4AE44F5A}"/>
              </a:ext>
            </a:extLst>
          </p:cNvPr>
          <p:cNvSpPr/>
          <p:nvPr userDrawn="1"/>
        </p:nvSpPr>
        <p:spPr>
          <a:xfrm>
            <a:off x="0" y="0"/>
            <a:ext cx="3922096" cy="6858000"/>
          </a:xfrm>
          <a:prstGeom prst="rect">
            <a:avLst/>
          </a:prstGeom>
          <a:solidFill>
            <a:srgbClr val="F7A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descr="Eine Grafik zeigt eine Person an einem Smart- oder Whiteboard">
            <a:extLst>
              <a:ext uri="{FF2B5EF4-FFF2-40B4-BE49-F238E27FC236}">
                <a16:creationId xmlns="" xmlns:a16="http://schemas.microsoft.com/office/drawing/2014/main" id="{020B9958-B63E-51AA-56B5-9DB144B59771}"/>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360618" y="2045852"/>
            <a:ext cx="3200859" cy="2766296"/>
          </a:xfrm>
          <a:prstGeom prst="rect">
            <a:avLst/>
          </a:prstGeom>
        </p:spPr>
      </p:pic>
    </p:spTree>
    <p:extLst>
      <p:ext uri="{BB962C8B-B14F-4D97-AF65-F5344CB8AC3E}">
        <p14:creationId xmlns="" xmlns:p14="http://schemas.microsoft.com/office/powerpoint/2010/main" val="4243421205"/>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extLst>
    <p:ext uri="{DCECCB84-F9BA-43D5-87BE-67443E8EF086}">
      <p15:sldGuideLst xmlns="" xmlns:p15="http://schemas.microsoft.com/office/powerpoint/2012/main">
        <p15:guide id="1" orient="horz" pos="346">
          <p15:clr>
            <a:srgbClr val="FBAE40"/>
          </p15:clr>
        </p15:guide>
        <p15:guide id="2" pos="3840">
          <p15:clr>
            <a:srgbClr val="5ACBF0"/>
          </p15:clr>
        </p15:guide>
        <p15:guide id="3" pos="7355">
          <p15:clr>
            <a:srgbClr val="FBAE40"/>
          </p15:clr>
        </p15:guide>
        <p15:guide id="4" orient="horz" pos="913">
          <p15:clr>
            <a:srgbClr val="FBAE40"/>
          </p15:clr>
        </p15:guide>
        <p15:guide id="5" orient="horz" pos="1207">
          <p15:clr>
            <a:srgbClr val="FBAE40"/>
          </p15:clr>
        </p15:guide>
        <p15:guide id="6" orient="horz" pos="2160">
          <p15:clr>
            <a:srgbClr val="5ACBF0"/>
          </p15:clr>
        </p15:guide>
        <p15:guide id="7" orient="horz" pos="3974">
          <p15:clr>
            <a:srgbClr val="FBAE40"/>
          </p15:clr>
        </p15:guide>
        <p15:guide id="8" orient="horz" pos="3748">
          <p15:clr>
            <a:srgbClr val="FBAE40"/>
          </p15:clr>
        </p15:guide>
        <p15:guide id="9" orient="horz" pos="4201">
          <p15:clr>
            <a:srgbClr val="FBAE40"/>
          </p15:clr>
        </p15:guide>
        <p15:guide id="10" orient="horz" pos="4320">
          <p15:clr>
            <a:srgbClr val="FBAE40"/>
          </p15:clr>
        </p15:guide>
        <p15:guide id="11" pos="97">
          <p15:clr>
            <a:srgbClr val="FBAE40"/>
          </p15:clr>
        </p15:guide>
        <p15:guide id="12">
          <p15:clr>
            <a:srgbClr val="FBAE40"/>
          </p15:clr>
        </p15:guide>
        <p15:guide id="13" pos="7582">
          <p15:clr>
            <a:srgbClr val="FBAE40"/>
          </p15:clr>
        </p15:guide>
        <p15:guide id="14" pos="7680">
          <p15:clr>
            <a:srgbClr val="FBAE40"/>
          </p15:clr>
        </p15:guide>
        <p15:guide id="15" pos="324">
          <p15:clr>
            <a:srgbClr val="FBAE40"/>
          </p15:clr>
        </p15:guide>
        <p15:guide id="16" pos="551">
          <p15:clr>
            <a:srgbClr val="FBAE40"/>
          </p15:clr>
        </p15:guide>
        <p15:guide id="17" pos="7129">
          <p15:clr>
            <a:srgbClr val="FBAE40"/>
          </p15:clr>
        </p15:guide>
        <p15:guide id="18" orient="horz" pos="2614">
          <p15:clr>
            <a:srgbClr val="9FCC3B"/>
          </p15:clr>
        </p15:guide>
        <p15:guide id="19" orient="horz" pos="119">
          <p15:clr>
            <a:srgbClr val="FBAE40"/>
          </p15:clr>
        </p15:guide>
        <p15:guide id="20" orient="horz">
          <p15:clr>
            <a:srgbClr val="FBAE40"/>
          </p15:clr>
        </p15:guide>
        <p15:guide id="21" pos="5768">
          <p15:clr>
            <a:srgbClr val="9FCC3B"/>
          </p15:clr>
        </p15:guide>
        <p15:guide id="22" pos="4974">
          <p15:clr>
            <a:srgbClr val="9FCC3B"/>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el, Aufzählung, blau breit links">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16F26BEB-216C-45F8-BE8F-118C4AE44F5A}"/>
              </a:ext>
            </a:extLst>
          </p:cNvPr>
          <p:cNvSpPr/>
          <p:nvPr userDrawn="1"/>
        </p:nvSpPr>
        <p:spPr>
          <a:xfrm>
            <a:off x="0" y="0"/>
            <a:ext cx="3922096" cy="6858000"/>
          </a:xfrm>
          <a:prstGeom prst="rect">
            <a:avLst/>
          </a:prstGeom>
          <a:solidFill>
            <a:srgbClr val="ED8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itle 1">
            <a:extLst>
              <a:ext uri="{FF2B5EF4-FFF2-40B4-BE49-F238E27FC236}">
                <a16:creationId xmlns="" xmlns:a16="http://schemas.microsoft.com/office/drawing/2014/main" id="{D56772B9-EB22-431F-A061-5D9908DE01B4}"/>
              </a:ext>
            </a:extLst>
          </p:cNvPr>
          <p:cNvSpPr>
            <a:spLocks noGrp="1"/>
          </p:cNvSpPr>
          <p:nvPr>
            <p:ph type="title" hasCustomPrompt="1"/>
          </p:nvPr>
        </p:nvSpPr>
        <p:spPr>
          <a:xfrm>
            <a:off x="4360403" y="1449148"/>
            <a:ext cx="7315660" cy="646331"/>
          </a:xfrm>
        </p:spPr>
        <p:txBody>
          <a:bodyPr wrap="square" lIns="72000" anchor="b" anchorCtr="0">
            <a:spAutoFit/>
          </a:bodyPr>
          <a:lstStyle>
            <a:lvl1pPr>
              <a:defRPr sz="4000"/>
            </a:lvl1pPr>
          </a:lstStyle>
          <a:p>
            <a:r>
              <a:rPr lang="de-DE" noProof="0" dirty="0"/>
              <a:t>Insert title</a:t>
            </a:r>
          </a:p>
        </p:txBody>
      </p:sp>
      <p:sp>
        <p:nvSpPr>
          <p:cNvPr id="4" name="Textplatzhalter 3">
            <a:extLst>
              <a:ext uri="{FF2B5EF4-FFF2-40B4-BE49-F238E27FC236}">
                <a16:creationId xmlns="" xmlns:a16="http://schemas.microsoft.com/office/drawing/2014/main" id="{D80F7001-136C-4E81-8D2C-898929E02E8B}"/>
              </a:ext>
            </a:extLst>
          </p:cNvPr>
          <p:cNvSpPr>
            <a:spLocks noGrp="1"/>
          </p:cNvSpPr>
          <p:nvPr>
            <p:ph type="body" sz="quarter" idx="10"/>
          </p:nvPr>
        </p:nvSpPr>
        <p:spPr>
          <a:xfrm>
            <a:off x="4360402" y="2436813"/>
            <a:ext cx="7315659" cy="3871912"/>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stStyle>
          <a:p>
            <a:pPr lvl="0"/>
            <a:r>
              <a:rPr lang="de-DE" dirty="0"/>
              <a:t>Mastertextformat bearbeiten</a:t>
            </a:r>
          </a:p>
          <a:p>
            <a:pPr lvl="1"/>
            <a:r>
              <a:rPr lang="de-DE" dirty="0"/>
              <a:t>Zweite Ebene</a:t>
            </a:r>
          </a:p>
          <a:p>
            <a:pPr lvl="2"/>
            <a:r>
              <a:rPr lang="de-DE" dirty="0"/>
              <a:t>Dritte Ebene</a:t>
            </a:r>
          </a:p>
        </p:txBody>
      </p:sp>
      <p:pic>
        <p:nvPicPr>
          <p:cNvPr id="6" name="Grafik 5" descr="Eine Grafik zeigt eine Person an einem Smart- oder Whiteboard">
            <a:extLst>
              <a:ext uri="{FF2B5EF4-FFF2-40B4-BE49-F238E27FC236}">
                <a16:creationId xmlns="" xmlns:a16="http://schemas.microsoft.com/office/drawing/2014/main" id="{409B6CFA-2D46-B5AD-D4A0-17104BBE4B19}"/>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360618" y="2045852"/>
            <a:ext cx="3200859" cy="2766296"/>
          </a:xfrm>
          <a:prstGeom prst="rect">
            <a:avLst/>
          </a:prstGeom>
        </p:spPr>
      </p:pic>
    </p:spTree>
    <p:extLst>
      <p:ext uri="{BB962C8B-B14F-4D97-AF65-F5344CB8AC3E}">
        <p14:creationId xmlns="" xmlns:p14="http://schemas.microsoft.com/office/powerpoint/2010/main" val="608218688"/>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extLst>
    <p:ext uri="{DCECCB84-F9BA-43D5-87BE-67443E8EF086}">
      <p15:sldGuideLst xmlns="" xmlns:p15="http://schemas.microsoft.com/office/powerpoint/2012/main">
        <p15:guide id="1" orient="horz" pos="346">
          <p15:clr>
            <a:srgbClr val="FBAE40"/>
          </p15:clr>
        </p15:guide>
        <p15:guide id="2" pos="3840">
          <p15:clr>
            <a:srgbClr val="5ACBF0"/>
          </p15:clr>
        </p15:guide>
        <p15:guide id="3" pos="7355">
          <p15:clr>
            <a:srgbClr val="FBAE40"/>
          </p15:clr>
        </p15:guide>
        <p15:guide id="4" orient="horz" pos="913">
          <p15:clr>
            <a:srgbClr val="FBAE40"/>
          </p15:clr>
        </p15:guide>
        <p15:guide id="5" orient="horz" pos="1207">
          <p15:clr>
            <a:srgbClr val="FBAE40"/>
          </p15:clr>
        </p15:guide>
        <p15:guide id="6" orient="horz" pos="2160">
          <p15:clr>
            <a:srgbClr val="5ACBF0"/>
          </p15:clr>
        </p15:guide>
        <p15:guide id="7" orient="horz" pos="3974">
          <p15:clr>
            <a:srgbClr val="FBAE40"/>
          </p15:clr>
        </p15:guide>
        <p15:guide id="8" orient="horz" pos="3748">
          <p15:clr>
            <a:srgbClr val="FBAE40"/>
          </p15:clr>
        </p15:guide>
        <p15:guide id="9" orient="horz" pos="4201">
          <p15:clr>
            <a:srgbClr val="FBAE40"/>
          </p15:clr>
        </p15:guide>
        <p15:guide id="10" orient="horz" pos="4320">
          <p15:clr>
            <a:srgbClr val="FBAE40"/>
          </p15:clr>
        </p15:guide>
        <p15:guide id="11" pos="97">
          <p15:clr>
            <a:srgbClr val="FBAE40"/>
          </p15:clr>
        </p15:guide>
        <p15:guide id="12">
          <p15:clr>
            <a:srgbClr val="FBAE40"/>
          </p15:clr>
        </p15:guide>
        <p15:guide id="13" pos="7582">
          <p15:clr>
            <a:srgbClr val="FBAE40"/>
          </p15:clr>
        </p15:guide>
        <p15:guide id="14" pos="7680">
          <p15:clr>
            <a:srgbClr val="FBAE40"/>
          </p15:clr>
        </p15:guide>
        <p15:guide id="15" pos="324">
          <p15:clr>
            <a:srgbClr val="FBAE40"/>
          </p15:clr>
        </p15:guide>
        <p15:guide id="16" pos="551">
          <p15:clr>
            <a:srgbClr val="FBAE40"/>
          </p15:clr>
        </p15:guide>
        <p15:guide id="17" pos="7129">
          <p15:clr>
            <a:srgbClr val="FBAE40"/>
          </p15:clr>
        </p15:guide>
        <p15:guide id="18" orient="horz" pos="2614">
          <p15:clr>
            <a:srgbClr val="9FCC3B"/>
          </p15:clr>
        </p15:guide>
        <p15:guide id="19" orient="horz" pos="119">
          <p15:clr>
            <a:srgbClr val="FBAE40"/>
          </p15:clr>
        </p15:guide>
        <p15:guide id="20" orient="horz">
          <p15:clr>
            <a:srgbClr val="FBAE40"/>
          </p15:clr>
        </p15:guide>
        <p15:guide id="21" pos="5768">
          <p15:clr>
            <a:srgbClr val="9FCC3B"/>
          </p15:clr>
        </p15:guide>
        <p15:guide id="22" pos="4974">
          <p15:clr>
            <a:srgbClr val="9FCC3B"/>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el, Aufzählung, blau breit links">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16F26BEB-216C-45F8-BE8F-118C4AE44F5A}"/>
              </a:ext>
            </a:extLst>
          </p:cNvPr>
          <p:cNvSpPr/>
          <p:nvPr userDrawn="1"/>
        </p:nvSpPr>
        <p:spPr>
          <a:xfrm>
            <a:off x="8269904" y="0"/>
            <a:ext cx="3922096" cy="6858000"/>
          </a:xfrm>
          <a:prstGeom prst="rect">
            <a:avLst/>
          </a:prstGeom>
          <a:solidFill>
            <a:srgbClr val="ED8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descr="Eine Grafik zeigt eine Person an einem Smart- oder Whiteboard">
            <a:extLst>
              <a:ext uri="{FF2B5EF4-FFF2-40B4-BE49-F238E27FC236}">
                <a16:creationId xmlns="" xmlns:a16="http://schemas.microsoft.com/office/drawing/2014/main" id="{C00F8648-CD8B-26BD-06C3-1CDC28789EA0}"/>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8630522" y="2045852"/>
            <a:ext cx="3200859" cy="2766296"/>
          </a:xfrm>
          <a:prstGeom prst="rect">
            <a:avLst/>
          </a:prstGeom>
        </p:spPr>
      </p:pic>
      <p:sp>
        <p:nvSpPr>
          <p:cNvPr id="8" name="Title 1">
            <a:extLst>
              <a:ext uri="{FF2B5EF4-FFF2-40B4-BE49-F238E27FC236}">
                <a16:creationId xmlns="" xmlns:a16="http://schemas.microsoft.com/office/drawing/2014/main" id="{7B39F68C-7C8B-4FF1-8389-FBC12D8BEBC3}"/>
              </a:ext>
            </a:extLst>
          </p:cNvPr>
          <p:cNvSpPr>
            <a:spLocks noGrp="1"/>
          </p:cNvSpPr>
          <p:nvPr>
            <p:ph type="title" hasCustomPrompt="1"/>
          </p:nvPr>
        </p:nvSpPr>
        <p:spPr>
          <a:xfrm>
            <a:off x="881113" y="1449148"/>
            <a:ext cx="6625156" cy="646331"/>
          </a:xfrm>
        </p:spPr>
        <p:txBody>
          <a:bodyPr wrap="square" lIns="72000" anchor="b" anchorCtr="0">
            <a:spAutoFit/>
          </a:bodyPr>
          <a:lstStyle>
            <a:lvl1pPr>
              <a:defRPr sz="4000"/>
            </a:lvl1pPr>
          </a:lstStyle>
          <a:p>
            <a:r>
              <a:rPr lang="de-DE" noProof="0" dirty="0"/>
              <a:t>Insert title</a:t>
            </a:r>
          </a:p>
        </p:txBody>
      </p:sp>
      <p:sp>
        <p:nvSpPr>
          <p:cNvPr id="9" name="Textplatzhalter 3">
            <a:extLst>
              <a:ext uri="{FF2B5EF4-FFF2-40B4-BE49-F238E27FC236}">
                <a16:creationId xmlns="" xmlns:a16="http://schemas.microsoft.com/office/drawing/2014/main" id="{91E8B1CF-7184-508F-1C5A-DAB55005E7DA}"/>
              </a:ext>
            </a:extLst>
          </p:cNvPr>
          <p:cNvSpPr>
            <a:spLocks noGrp="1"/>
          </p:cNvSpPr>
          <p:nvPr>
            <p:ph type="body" sz="quarter" idx="10"/>
          </p:nvPr>
        </p:nvSpPr>
        <p:spPr>
          <a:xfrm>
            <a:off x="881063" y="2436813"/>
            <a:ext cx="6625206" cy="3871912"/>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stStyle>
          <a:p>
            <a:pPr lvl="0"/>
            <a:r>
              <a:rPr lang="de-DE" dirty="0"/>
              <a:t>Mastertextformat bearbeiten</a:t>
            </a:r>
          </a:p>
          <a:p>
            <a:pPr lvl="1"/>
            <a:r>
              <a:rPr lang="de-DE" dirty="0"/>
              <a:t>Zweite Ebene</a:t>
            </a:r>
          </a:p>
          <a:p>
            <a:pPr lvl="2"/>
            <a:r>
              <a:rPr lang="de-DE" dirty="0"/>
              <a:t>Dritte Ebene</a:t>
            </a:r>
          </a:p>
          <a:p>
            <a:pPr lvl="2"/>
            <a:r>
              <a:rPr lang="de-DE" dirty="0"/>
              <a:t>7,68 cm x 8,89 cm</a:t>
            </a:r>
          </a:p>
        </p:txBody>
      </p:sp>
    </p:spTree>
    <p:extLst>
      <p:ext uri="{BB962C8B-B14F-4D97-AF65-F5344CB8AC3E}">
        <p14:creationId xmlns="" xmlns:p14="http://schemas.microsoft.com/office/powerpoint/2010/main" val="3531010162"/>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extLst>
    <p:ext uri="{DCECCB84-F9BA-43D5-87BE-67443E8EF086}">
      <p15:sldGuideLst xmlns="" xmlns:p15="http://schemas.microsoft.com/office/powerpoint/2012/main">
        <p15:guide id="1" orient="horz" pos="346">
          <p15:clr>
            <a:srgbClr val="FBAE40"/>
          </p15:clr>
        </p15:guide>
        <p15:guide id="2" pos="3840">
          <p15:clr>
            <a:srgbClr val="5ACBF0"/>
          </p15:clr>
        </p15:guide>
        <p15:guide id="3" pos="7355">
          <p15:clr>
            <a:srgbClr val="FBAE40"/>
          </p15:clr>
        </p15:guide>
        <p15:guide id="4" orient="horz" pos="913">
          <p15:clr>
            <a:srgbClr val="FBAE40"/>
          </p15:clr>
        </p15:guide>
        <p15:guide id="5" orient="horz" pos="1207">
          <p15:clr>
            <a:srgbClr val="FBAE40"/>
          </p15:clr>
        </p15:guide>
        <p15:guide id="6" orient="horz" pos="2160">
          <p15:clr>
            <a:srgbClr val="5ACBF0"/>
          </p15:clr>
        </p15:guide>
        <p15:guide id="7" orient="horz" pos="3974">
          <p15:clr>
            <a:srgbClr val="FBAE40"/>
          </p15:clr>
        </p15:guide>
        <p15:guide id="8" orient="horz" pos="3748">
          <p15:clr>
            <a:srgbClr val="FBAE40"/>
          </p15:clr>
        </p15:guide>
        <p15:guide id="9" orient="horz" pos="4201">
          <p15:clr>
            <a:srgbClr val="FBAE40"/>
          </p15:clr>
        </p15:guide>
        <p15:guide id="10" orient="horz" pos="4320">
          <p15:clr>
            <a:srgbClr val="FBAE40"/>
          </p15:clr>
        </p15:guide>
        <p15:guide id="11" pos="97">
          <p15:clr>
            <a:srgbClr val="FBAE40"/>
          </p15:clr>
        </p15:guide>
        <p15:guide id="12">
          <p15:clr>
            <a:srgbClr val="FBAE40"/>
          </p15:clr>
        </p15:guide>
        <p15:guide id="13" pos="7582">
          <p15:clr>
            <a:srgbClr val="FBAE40"/>
          </p15:clr>
        </p15:guide>
        <p15:guide id="14" pos="7680">
          <p15:clr>
            <a:srgbClr val="FBAE40"/>
          </p15:clr>
        </p15:guide>
        <p15:guide id="15" pos="324">
          <p15:clr>
            <a:srgbClr val="FBAE40"/>
          </p15:clr>
        </p15:guide>
        <p15:guide id="16" pos="551">
          <p15:clr>
            <a:srgbClr val="FBAE40"/>
          </p15:clr>
        </p15:guide>
        <p15:guide id="17" pos="7129">
          <p15:clr>
            <a:srgbClr val="FBAE40"/>
          </p15:clr>
        </p15:guide>
        <p15:guide id="18" orient="horz" pos="2614">
          <p15:clr>
            <a:srgbClr val="9FCC3B"/>
          </p15:clr>
        </p15:guide>
        <p15:guide id="19" orient="horz" pos="119">
          <p15:clr>
            <a:srgbClr val="FBAE40"/>
          </p15:clr>
        </p15:guide>
        <p15:guide id="20" orient="horz">
          <p15:clr>
            <a:srgbClr val="FBAE40"/>
          </p15:clr>
        </p15:guide>
        <p15:guide id="21" pos="5768">
          <p15:clr>
            <a:srgbClr val="9FCC3B"/>
          </p15:clr>
        </p15:guide>
        <p15:guide id="22" pos="4974">
          <p15:clr>
            <a:srgbClr val="9FCC3B"/>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nde">
    <p:bg>
      <p:bgPr>
        <a:solidFill>
          <a:srgbClr val="00629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6C36F9D2-B810-D899-1501-6B7FB586BEED}"/>
              </a:ext>
            </a:extLst>
          </p:cNvPr>
          <p:cNvSpPr/>
          <p:nvPr userDrawn="1"/>
        </p:nvSpPr>
        <p:spPr>
          <a:xfrm>
            <a:off x="-2" y="5949950"/>
            <a:ext cx="12192000" cy="908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 xmlns:a16="http://schemas.microsoft.com/office/drawing/2014/main" id="{8DDAC1A6-56BA-2C54-F9E7-790F45F235CE}"/>
              </a:ext>
            </a:extLst>
          </p:cNvPr>
          <p:cNvSpPr/>
          <p:nvPr userDrawn="1"/>
        </p:nvSpPr>
        <p:spPr>
          <a:xfrm>
            <a:off x="0" y="0"/>
            <a:ext cx="12192000" cy="908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 xmlns:a16="http://schemas.microsoft.com/office/drawing/2014/main" id="{DF6EEB1B-7FE7-F07E-8EBE-79B842BA1B6D}"/>
              </a:ext>
            </a:extLst>
          </p:cNvPr>
          <p:cNvGrpSpPr>
            <a:grpSpLocks noChangeAspect="1"/>
          </p:cNvGrpSpPr>
          <p:nvPr userDrawn="1"/>
        </p:nvGrpSpPr>
        <p:grpSpPr>
          <a:xfrm>
            <a:off x="459632" y="152029"/>
            <a:ext cx="2009907" cy="680497"/>
            <a:chOff x="7366000" y="1752600"/>
            <a:chExt cx="4445001" cy="1504950"/>
          </a:xfrm>
        </p:grpSpPr>
        <p:sp>
          <p:nvSpPr>
            <p:cNvPr id="10" name="Rechteck 9">
              <a:extLst>
                <a:ext uri="{FF2B5EF4-FFF2-40B4-BE49-F238E27FC236}">
                  <a16:creationId xmlns="" xmlns:a16="http://schemas.microsoft.com/office/drawing/2014/main" id="{3FB2AABE-F475-0A6F-99ED-80F085916CA9}"/>
                </a:ext>
              </a:extLst>
            </p:cNvPr>
            <p:cNvSpPr/>
            <p:nvPr userDrawn="1"/>
          </p:nvSpPr>
          <p:spPr>
            <a:xfrm>
              <a:off x="7366000" y="1752600"/>
              <a:ext cx="4445001" cy="150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 xmlns:a16="http://schemas.microsoft.com/office/drawing/2014/main" id="{14D087E6-7BA9-20D0-CCC2-2D527B41ABFA}"/>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493064" y="1866361"/>
              <a:ext cx="4182999" cy="1277427"/>
            </a:xfrm>
            <a:prstGeom prst="rect">
              <a:avLst/>
            </a:prstGeom>
          </p:spPr>
        </p:pic>
      </p:grpSp>
      <p:pic>
        <p:nvPicPr>
          <p:cNvPr id="7" name="Grafik 6">
            <a:extLst>
              <a:ext uri="{FF2B5EF4-FFF2-40B4-BE49-F238E27FC236}">
                <a16:creationId xmlns="" xmlns:a16="http://schemas.microsoft.com/office/drawing/2014/main" id="{E42E7FC2-180E-B72A-BFDF-B81B607F2671}"/>
              </a:ext>
            </a:extLst>
          </p:cNvPr>
          <p:cNvPicPr>
            <a:picLocks noChangeAspect="1"/>
          </p:cNvPicPr>
          <p:nvPr userDrawn="1"/>
        </p:nvPicPr>
        <p:blipFill>
          <a:blip r:embed="rId3" cstate="print">
            <a:extLst>
              <a:ext uri="{96DAC541-7B7A-43D3-8B79-37D633B846F1}">
                <asvg:svgBlip xmlns="" xmlns:asvg="http://schemas.microsoft.com/office/drawing/2016/SVG/main" r:embed="rId4"/>
              </a:ext>
            </a:extLst>
          </a:blip>
          <a:stretch>
            <a:fillRect/>
          </a:stretch>
        </p:blipFill>
        <p:spPr>
          <a:xfrm>
            <a:off x="9711519" y="6149460"/>
            <a:ext cx="1963395" cy="366057"/>
          </a:xfrm>
          <a:prstGeom prst="rect">
            <a:avLst/>
          </a:prstGeom>
        </p:spPr>
      </p:pic>
      <p:pic>
        <p:nvPicPr>
          <p:cNvPr id="4" name="Grafik 3">
            <a:extLst>
              <a:ext uri="{FF2B5EF4-FFF2-40B4-BE49-F238E27FC236}">
                <a16:creationId xmlns="" xmlns:a16="http://schemas.microsoft.com/office/drawing/2014/main" id="{37AB0015-7AB5-A771-A97D-FE43F112D3AE}"/>
              </a:ext>
            </a:extLst>
          </p:cNvPr>
          <p:cNvPicPr>
            <a:picLocks noChangeAspect="1"/>
          </p:cNvPicPr>
          <p:nvPr userDrawn="1"/>
        </p:nvPicPr>
        <p:blipFill rotWithShape="1">
          <a:blip r:embed="rId5" cstate="print">
            <a:extLst>
              <a:ext uri="{28A0092B-C50C-407E-A947-70E740481C1C}">
                <a14:useLocalDpi xmlns="" xmlns:a14="http://schemas.microsoft.com/office/drawing/2010/main" val="0"/>
              </a:ext>
            </a:extLst>
          </a:blip>
          <a:srcRect t="503" r="12710" b="503"/>
          <a:stretch/>
        </p:blipFill>
        <p:spPr>
          <a:xfrm>
            <a:off x="9269485" y="188913"/>
            <a:ext cx="2922513" cy="680497"/>
          </a:xfrm>
          <a:prstGeom prst="rect">
            <a:avLst/>
          </a:prstGeom>
        </p:spPr>
      </p:pic>
      <p:pic>
        <p:nvPicPr>
          <p:cNvPr id="11" name="Grafik 10">
            <a:extLst>
              <a:ext uri="{FF2B5EF4-FFF2-40B4-BE49-F238E27FC236}">
                <a16:creationId xmlns="" xmlns:a16="http://schemas.microsoft.com/office/drawing/2014/main" id="{CAC84001-85E5-A4DE-0C44-C5BD8176440B}"/>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517087" y="6085342"/>
            <a:ext cx="860234" cy="580629"/>
          </a:xfrm>
          <a:prstGeom prst="rect">
            <a:avLst/>
          </a:prstGeom>
        </p:spPr>
      </p:pic>
      <p:pic>
        <p:nvPicPr>
          <p:cNvPr id="13" name="Grafik 12">
            <a:extLst>
              <a:ext uri="{FF2B5EF4-FFF2-40B4-BE49-F238E27FC236}">
                <a16:creationId xmlns="" xmlns:a16="http://schemas.microsoft.com/office/drawing/2014/main" id="{AA405E89-A71C-A853-33E7-F0D87F23549D}"/>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2601636" y="6101124"/>
            <a:ext cx="1264902" cy="589351"/>
          </a:xfrm>
          <a:prstGeom prst="rect">
            <a:avLst/>
          </a:prstGeom>
        </p:spPr>
      </p:pic>
      <p:pic>
        <p:nvPicPr>
          <p:cNvPr id="15" name="Grafik 14">
            <a:extLst>
              <a:ext uri="{FF2B5EF4-FFF2-40B4-BE49-F238E27FC236}">
                <a16:creationId xmlns="" xmlns:a16="http://schemas.microsoft.com/office/drawing/2014/main" id="{76F42BFB-0591-F035-3672-FEDE432B93CA}"/>
              </a:ext>
            </a:extLst>
          </p:cNvPr>
          <p:cNvPicPr>
            <a:picLocks noChangeAspect="1"/>
          </p:cNvPicPr>
          <p:nvPr userDrawn="1"/>
        </p:nvPicPr>
        <p:blipFill>
          <a:blip r:embed="rId8" cstate="print">
            <a:extLst>
              <a:ext uri="{28A0092B-C50C-407E-A947-70E740481C1C}">
                <a14:useLocalDpi xmlns="" xmlns:a14="http://schemas.microsoft.com/office/drawing/2010/main" val="0"/>
              </a:ext>
            </a:extLst>
          </a:blip>
          <a:stretch>
            <a:fillRect/>
          </a:stretch>
        </p:blipFill>
        <p:spPr>
          <a:xfrm>
            <a:off x="5090853" y="6145432"/>
            <a:ext cx="1352539" cy="589351"/>
          </a:xfrm>
          <a:prstGeom prst="rect">
            <a:avLst/>
          </a:prstGeom>
        </p:spPr>
      </p:pic>
      <p:pic>
        <p:nvPicPr>
          <p:cNvPr id="17" name="Grafik 16">
            <a:extLst>
              <a:ext uri="{FF2B5EF4-FFF2-40B4-BE49-F238E27FC236}">
                <a16:creationId xmlns="" xmlns:a16="http://schemas.microsoft.com/office/drawing/2014/main" id="{24B2415B-D901-505D-B53F-D5BDC029B752}"/>
              </a:ext>
            </a:extLst>
          </p:cNvPr>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a:off x="7667707" y="6071399"/>
            <a:ext cx="819498" cy="624633"/>
          </a:xfrm>
          <a:prstGeom prst="rect">
            <a:avLst/>
          </a:prstGeom>
        </p:spPr>
      </p:pic>
      <p:sp>
        <p:nvSpPr>
          <p:cNvPr id="18" name="Textfeld 17">
            <a:extLst>
              <a:ext uri="{FF2B5EF4-FFF2-40B4-BE49-F238E27FC236}">
                <a16:creationId xmlns="" xmlns:a16="http://schemas.microsoft.com/office/drawing/2014/main" id="{8FF84F74-C1CF-0415-0438-B08A7EC5B60F}"/>
              </a:ext>
            </a:extLst>
          </p:cNvPr>
          <p:cNvSpPr txBox="1"/>
          <p:nvPr userDrawn="1"/>
        </p:nvSpPr>
        <p:spPr>
          <a:xfrm>
            <a:off x="433760" y="5193382"/>
            <a:ext cx="9286888" cy="646331"/>
          </a:xfrm>
          <a:prstGeom prst="rect">
            <a:avLst/>
          </a:prstGeom>
          <a:noFill/>
        </p:spPr>
        <p:txBody>
          <a:bodyPr wrap="square" rtlCol="0">
            <a:spAutoFit/>
          </a:bodyPr>
          <a:lstStyle/>
          <a:p>
            <a:pPr algn="l"/>
            <a:r>
              <a:rPr lang="en-US" sz="1800" b="0" i="0" u="none" strike="noStrike" baseline="0" dirty="0">
                <a:solidFill>
                  <a:srgbClr val="FFFFFF"/>
                </a:solidFill>
                <a:latin typeface="+mj-lt"/>
              </a:rPr>
              <a:t>The project „Agile2Learn was financed with the support of the Erasmus+ </a:t>
            </a:r>
            <a:r>
              <a:rPr lang="en-US" sz="1800" b="0" i="0" u="none" strike="noStrike" baseline="0" dirty="0" err="1">
                <a:solidFill>
                  <a:srgbClr val="FFFFFF"/>
                </a:solidFill>
                <a:latin typeface="+mj-lt"/>
              </a:rPr>
              <a:t>Programme</a:t>
            </a:r>
            <a:r>
              <a:rPr lang="en-US" sz="1800" b="0" i="0" u="none" strike="noStrike" baseline="0" dirty="0">
                <a:solidFill>
                  <a:srgbClr val="FFFFFF"/>
                </a:solidFill>
                <a:latin typeface="+mj-lt"/>
              </a:rPr>
              <a:t> of the European Commission under the Grant No.: 2021-1-CZ01-KA220-VET-000025558</a:t>
            </a:r>
            <a:endParaRPr lang="de-DE" dirty="0">
              <a:latin typeface="+mj-lt"/>
            </a:endParaRPr>
          </a:p>
        </p:txBody>
      </p:sp>
      <p:sp>
        <p:nvSpPr>
          <p:cNvPr id="19" name="Textfeld 18">
            <a:extLst>
              <a:ext uri="{FF2B5EF4-FFF2-40B4-BE49-F238E27FC236}">
                <a16:creationId xmlns="" xmlns:a16="http://schemas.microsoft.com/office/drawing/2014/main" id="{44A1B357-4494-AB69-9F58-A375F4B828D0}"/>
              </a:ext>
            </a:extLst>
          </p:cNvPr>
          <p:cNvSpPr txBox="1"/>
          <p:nvPr userDrawn="1"/>
        </p:nvSpPr>
        <p:spPr>
          <a:xfrm>
            <a:off x="10185167" y="5470381"/>
            <a:ext cx="1594826" cy="369332"/>
          </a:xfrm>
          <a:prstGeom prst="rect">
            <a:avLst/>
          </a:prstGeom>
          <a:noFill/>
        </p:spPr>
        <p:txBody>
          <a:bodyPr wrap="square" rtlCol="0">
            <a:spAutoFit/>
          </a:bodyPr>
          <a:lstStyle/>
          <a:p>
            <a:pPr algn="r"/>
            <a:r>
              <a:rPr lang="en-US" sz="1800" b="0" i="0" u="none" strike="noStrike" baseline="0" dirty="0">
                <a:solidFill>
                  <a:srgbClr val="FFFFFF"/>
                </a:solidFill>
                <a:latin typeface="+mj-lt"/>
              </a:rPr>
              <a:t>Agile2learn.eu</a:t>
            </a:r>
            <a:endParaRPr lang="de-DE" dirty="0">
              <a:latin typeface="+mj-lt"/>
            </a:endParaRPr>
          </a:p>
        </p:txBody>
      </p:sp>
    </p:spTree>
    <p:extLst>
      <p:ext uri="{BB962C8B-B14F-4D97-AF65-F5344CB8AC3E}">
        <p14:creationId xmlns="" xmlns:p14="http://schemas.microsoft.com/office/powerpoint/2010/main" val="2408408341"/>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extLst>
    <p:ext uri="{DCECCB84-F9BA-43D5-87BE-67443E8EF086}">
      <p15:sldGuideLst xmlns="" xmlns:p15="http://schemas.microsoft.com/office/powerpoint/2012/main">
        <p15:guide id="1" orient="horz" pos="346">
          <p15:clr>
            <a:srgbClr val="FBAE40"/>
          </p15:clr>
        </p15:guide>
        <p15:guide id="2" pos="3840">
          <p15:clr>
            <a:srgbClr val="5ACBF0"/>
          </p15:clr>
        </p15:guide>
        <p15:guide id="3" pos="7355">
          <p15:clr>
            <a:srgbClr val="FBAE40"/>
          </p15:clr>
        </p15:guide>
        <p15:guide id="4" orient="horz" pos="913">
          <p15:clr>
            <a:srgbClr val="FBAE40"/>
          </p15:clr>
        </p15:guide>
        <p15:guide id="5" orient="horz" pos="1207">
          <p15:clr>
            <a:srgbClr val="FBAE40"/>
          </p15:clr>
        </p15:guide>
        <p15:guide id="6" orient="horz" pos="2160">
          <p15:clr>
            <a:srgbClr val="5ACBF0"/>
          </p15:clr>
        </p15:guide>
        <p15:guide id="7" orient="horz" pos="3974">
          <p15:clr>
            <a:srgbClr val="FBAE40"/>
          </p15:clr>
        </p15:guide>
        <p15:guide id="8" orient="horz" pos="3748">
          <p15:clr>
            <a:srgbClr val="FBAE40"/>
          </p15:clr>
        </p15:guide>
        <p15:guide id="9" orient="horz" pos="4201">
          <p15:clr>
            <a:srgbClr val="FBAE40"/>
          </p15:clr>
        </p15:guide>
        <p15:guide id="10" orient="horz" pos="4320">
          <p15:clr>
            <a:srgbClr val="FBAE40"/>
          </p15:clr>
        </p15:guide>
        <p15:guide id="11" pos="97">
          <p15:clr>
            <a:srgbClr val="FBAE40"/>
          </p15:clr>
        </p15:guide>
        <p15:guide id="12">
          <p15:clr>
            <a:srgbClr val="FBAE40"/>
          </p15:clr>
        </p15:guide>
        <p15:guide id="13" pos="7582">
          <p15:clr>
            <a:srgbClr val="FBAE40"/>
          </p15:clr>
        </p15:guide>
        <p15:guide id="14" pos="7680">
          <p15:clr>
            <a:srgbClr val="FBAE40"/>
          </p15:clr>
        </p15:guide>
        <p15:guide id="15" pos="324">
          <p15:clr>
            <a:srgbClr val="FBAE40"/>
          </p15:clr>
        </p15:guide>
        <p15:guide id="16" pos="551">
          <p15:clr>
            <a:srgbClr val="FBAE40"/>
          </p15:clr>
        </p15:guide>
        <p15:guide id="17" pos="7129">
          <p15:clr>
            <a:srgbClr val="FBAE40"/>
          </p15:clr>
        </p15:guide>
        <p15:guide id="18" orient="horz" pos="2614">
          <p15:clr>
            <a:srgbClr val="9FCC3B"/>
          </p15:clr>
        </p15:guide>
        <p15:guide id="20" orient="horz" pos="11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el, Aufzählung, blau breit rechts">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FDFEAAA2-F639-F9C5-70A7-15C750E7F178}"/>
              </a:ext>
            </a:extLst>
          </p:cNvPr>
          <p:cNvSpPr/>
          <p:nvPr userDrawn="1"/>
        </p:nvSpPr>
        <p:spPr>
          <a:xfrm>
            <a:off x="-2646" y="-2"/>
            <a:ext cx="3927388" cy="6858000"/>
          </a:xfrm>
          <a:prstGeom prst="rect">
            <a:avLst/>
          </a:prstGeom>
          <a:solidFill>
            <a:srgbClr val="EF7E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 xmlns:a16="http://schemas.microsoft.com/office/drawing/2014/main" id="{8553B15F-5DD7-A921-3B49-01EAABD7F5F0}"/>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401704" y="2045851"/>
            <a:ext cx="3118688" cy="2766295"/>
          </a:xfrm>
          <a:prstGeom prst="rect">
            <a:avLst/>
          </a:prstGeom>
        </p:spPr>
      </p:pic>
      <p:sp>
        <p:nvSpPr>
          <p:cNvPr id="12" name="Title 1">
            <a:extLst>
              <a:ext uri="{FF2B5EF4-FFF2-40B4-BE49-F238E27FC236}">
                <a16:creationId xmlns="" xmlns:a16="http://schemas.microsoft.com/office/drawing/2014/main" id="{1AD8D8C2-57E9-B95B-E1A9-381996B14ECD}"/>
              </a:ext>
            </a:extLst>
          </p:cNvPr>
          <p:cNvSpPr>
            <a:spLocks noGrp="1"/>
          </p:cNvSpPr>
          <p:nvPr>
            <p:ph type="title" hasCustomPrompt="1"/>
          </p:nvPr>
        </p:nvSpPr>
        <p:spPr>
          <a:xfrm>
            <a:off x="4358965" y="604674"/>
            <a:ext cx="7315659" cy="646331"/>
          </a:xfrm>
        </p:spPr>
        <p:txBody>
          <a:bodyPr wrap="square" lIns="72000" anchor="b" anchorCtr="0">
            <a:spAutoFit/>
          </a:bodyPr>
          <a:lstStyle>
            <a:lvl1pPr>
              <a:defRPr sz="4000" i="1">
                <a:solidFill>
                  <a:srgbClr val="006292"/>
                </a:solidFill>
              </a:defRPr>
            </a:lvl1pPr>
          </a:lstStyle>
          <a:p>
            <a:r>
              <a:rPr lang="de-DE" noProof="0" dirty="0"/>
              <a:t>Insert title</a:t>
            </a:r>
          </a:p>
        </p:txBody>
      </p:sp>
      <p:sp>
        <p:nvSpPr>
          <p:cNvPr id="13" name="Textplatzhalter 3">
            <a:extLst>
              <a:ext uri="{FF2B5EF4-FFF2-40B4-BE49-F238E27FC236}">
                <a16:creationId xmlns="" xmlns:a16="http://schemas.microsoft.com/office/drawing/2014/main" id="{54633DC0-0970-9593-621E-352175195832}"/>
              </a:ext>
            </a:extLst>
          </p:cNvPr>
          <p:cNvSpPr>
            <a:spLocks noGrp="1"/>
          </p:cNvSpPr>
          <p:nvPr>
            <p:ph type="body" sz="quarter" idx="10"/>
          </p:nvPr>
        </p:nvSpPr>
        <p:spPr>
          <a:xfrm>
            <a:off x="4379268" y="1374405"/>
            <a:ext cx="7295356" cy="4934320"/>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 xmlns:p14="http://schemas.microsoft.com/office/powerpoint/2010/main" val="2922860208"/>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extLst>
    <p:ext uri="{DCECCB84-F9BA-43D5-87BE-67443E8EF086}">
      <p15:sldGuideLst xmlns="" xmlns:p15="http://schemas.microsoft.com/office/powerpoint/2012/main">
        <p15:guide id="1" orient="horz" pos="346">
          <p15:clr>
            <a:srgbClr val="FBAE40"/>
          </p15:clr>
        </p15:guide>
        <p15:guide id="2" pos="3840">
          <p15:clr>
            <a:srgbClr val="5ACBF0"/>
          </p15:clr>
        </p15:guide>
        <p15:guide id="3" pos="7355">
          <p15:clr>
            <a:srgbClr val="FBAE40"/>
          </p15:clr>
        </p15:guide>
        <p15:guide id="4" orient="horz" pos="913">
          <p15:clr>
            <a:srgbClr val="FBAE40"/>
          </p15:clr>
        </p15:guide>
        <p15:guide id="5" orient="horz" pos="1207">
          <p15:clr>
            <a:srgbClr val="FBAE40"/>
          </p15:clr>
        </p15:guide>
        <p15:guide id="6" orient="horz" pos="2160">
          <p15:clr>
            <a:srgbClr val="5ACBF0"/>
          </p15:clr>
        </p15:guide>
        <p15:guide id="7" orient="horz" pos="3974">
          <p15:clr>
            <a:srgbClr val="FBAE40"/>
          </p15:clr>
        </p15:guide>
        <p15:guide id="8" orient="horz" pos="3748">
          <p15:clr>
            <a:srgbClr val="FBAE40"/>
          </p15:clr>
        </p15:guide>
        <p15:guide id="9" orient="horz" pos="4201">
          <p15:clr>
            <a:srgbClr val="FBAE40"/>
          </p15:clr>
        </p15:guide>
        <p15:guide id="10" orient="horz" pos="4320">
          <p15:clr>
            <a:srgbClr val="FBAE40"/>
          </p15:clr>
        </p15:guide>
        <p15:guide id="11" pos="97">
          <p15:clr>
            <a:srgbClr val="FBAE40"/>
          </p15:clr>
        </p15:guide>
        <p15:guide id="12">
          <p15:clr>
            <a:srgbClr val="FBAE40"/>
          </p15:clr>
        </p15:guide>
        <p15:guide id="13" pos="7582">
          <p15:clr>
            <a:srgbClr val="FBAE40"/>
          </p15:clr>
        </p15:guide>
        <p15:guide id="14" pos="7680">
          <p15:clr>
            <a:srgbClr val="FBAE40"/>
          </p15:clr>
        </p15:guide>
        <p15:guide id="15" pos="324">
          <p15:clr>
            <a:srgbClr val="FBAE40"/>
          </p15:clr>
        </p15:guide>
        <p15:guide id="16" pos="551">
          <p15:clr>
            <a:srgbClr val="FBAE40"/>
          </p15:clr>
        </p15:guide>
        <p15:guide id="17" pos="7129">
          <p15:clr>
            <a:srgbClr val="FBAE40"/>
          </p15:clr>
        </p15:guide>
        <p15:guide id="18" orient="horz" pos="2614">
          <p15:clr>
            <a:srgbClr val="9FCC3B"/>
          </p15:clr>
        </p15:guide>
        <p15:guide id="19" orient="horz" pos="119">
          <p15:clr>
            <a:srgbClr val="FBAE40"/>
          </p15:clr>
        </p15:guide>
        <p15:guide id="20" orient="horz">
          <p15:clr>
            <a:srgbClr val="FBAE40"/>
          </p15:clr>
        </p15:guide>
        <p15:guide id="21" pos="5768">
          <p15:clr>
            <a:srgbClr val="9FCC3B"/>
          </p15:clr>
        </p15:guide>
        <p15:guide id="22" pos="4974">
          <p15:clr>
            <a:srgbClr val="9FCC3B"/>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el, Aufzählung, blau schmal rechts">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D56772B9-EB22-431F-A061-5D9908DE01B4}"/>
              </a:ext>
            </a:extLst>
          </p:cNvPr>
          <p:cNvSpPr>
            <a:spLocks noGrp="1"/>
          </p:cNvSpPr>
          <p:nvPr>
            <p:ph type="title" hasCustomPrompt="1"/>
          </p:nvPr>
        </p:nvSpPr>
        <p:spPr>
          <a:xfrm>
            <a:off x="881113" y="1449148"/>
            <a:ext cx="6625156" cy="646331"/>
          </a:xfrm>
        </p:spPr>
        <p:txBody>
          <a:bodyPr wrap="square" lIns="72000" anchor="b" anchorCtr="0">
            <a:spAutoFit/>
          </a:bodyPr>
          <a:lstStyle>
            <a:lvl1pPr>
              <a:defRPr sz="4000"/>
            </a:lvl1pPr>
          </a:lstStyle>
          <a:p>
            <a:r>
              <a:rPr lang="de-DE" noProof="0" dirty="0"/>
              <a:t>Insert title</a:t>
            </a:r>
          </a:p>
        </p:txBody>
      </p:sp>
      <p:sp>
        <p:nvSpPr>
          <p:cNvPr id="2" name="Rechteck 1">
            <a:extLst>
              <a:ext uri="{FF2B5EF4-FFF2-40B4-BE49-F238E27FC236}">
                <a16:creationId xmlns="" xmlns:a16="http://schemas.microsoft.com/office/drawing/2014/main" id="{16F26BEB-216C-45F8-BE8F-118C4AE44F5A}"/>
              </a:ext>
            </a:extLst>
          </p:cNvPr>
          <p:cNvSpPr/>
          <p:nvPr userDrawn="1"/>
        </p:nvSpPr>
        <p:spPr>
          <a:xfrm>
            <a:off x="8265560" y="1"/>
            <a:ext cx="3926439" cy="6858000"/>
          </a:xfrm>
          <a:prstGeom prst="rect">
            <a:avLst/>
          </a:prstGeom>
          <a:solidFill>
            <a:srgbClr val="006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platzhalter 3">
            <a:extLst>
              <a:ext uri="{FF2B5EF4-FFF2-40B4-BE49-F238E27FC236}">
                <a16:creationId xmlns="" xmlns:a16="http://schemas.microsoft.com/office/drawing/2014/main" id="{D80F7001-136C-4E81-8D2C-898929E02E8B}"/>
              </a:ext>
            </a:extLst>
          </p:cNvPr>
          <p:cNvSpPr>
            <a:spLocks noGrp="1"/>
          </p:cNvSpPr>
          <p:nvPr>
            <p:ph type="body" sz="quarter" idx="10"/>
          </p:nvPr>
        </p:nvSpPr>
        <p:spPr>
          <a:xfrm>
            <a:off x="881063" y="2436813"/>
            <a:ext cx="6625206" cy="3871912"/>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stStyle>
          <a:p>
            <a:pPr lvl="0"/>
            <a:r>
              <a:rPr lang="de-DE" dirty="0"/>
              <a:t>Mastertextformat bearbeiten</a:t>
            </a:r>
          </a:p>
          <a:p>
            <a:pPr lvl="1"/>
            <a:r>
              <a:rPr lang="de-DE" dirty="0"/>
              <a:t>Zweite Ebene</a:t>
            </a:r>
          </a:p>
          <a:p>
            <a:pPr lvl="2"/>
            <a:r>
              <a:rPr lang="de-DE" dirty="0"/>
              <a:t>Dritte Ebene</a:t>
            </a:r>
          </a:p>
        </p:txBody>
      </p:sp>
      <p:pic>
        <p:nvPicPr>
          <p:cNvPr id="12" name="Grafik 11">
            <a:extLst>
              <a:ext uri="{FF2B5EF4-FFF2-40B4-BE49-F238E27FC236}">
                <a16:creationId xmlns="" xmlns:a16="http://schemas.microsoft.com/office/drawing/2014/main" id="{2695A09D-A334-A212-FC51-DFD08202B21B}"/>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8777154" y="1422810"/>
            <a:ext cx="2898909" cy="4898691"/>
          </a:xfrm>
          <a:prstGeom prst="rect">
            <a:avLst/>
          </a:prstGeom>
        </p:spPr>
      </p:pic>
    </p:spTree>
    <p:extLst>
      <p:ext uri="{BB962C8B-B14F-4D97-AF65-F5344CB8AC3E}">
        <p14:creationId xmlns="" xmlns:p14="http://schemas.microsoft.com/office/powerpoint/2010/main" val="3635085017"/>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extLst>
    <p:ext uri="{DCECCB84-F9BA-43D5-87BE-67443E8EF086}">
      <p15:sldGuideLst xmlns="" xmlns:p15="http://schemas.microsoft.com/office/powerpoint/2012/main">
        <p15:guide id="1" orient="horz" pos="346">
          <p15:clr>
            <a:srgbClr val="FBAE40"/>
          </p15:clr>
        </p15:guide>
        <p15:guide id="2" pos="3840">
          <p15:clr>
            <a:srgbClr val="5ACBF0"/>
          </p15:clr>
        </p15:guide>
        <p15:guide id="3" pos="7355">
          <p15:clr>
            <a:srgbClr val="FBAE40"/>
          </p15:clr>
        </p15:guide>
        <p15:guide id="4" orient="horz" pos="913">
          <p15:clr>
            <a:srgbClr val="FBAE40"/>
          </p15:clr>
        </p15:guide>
        <p15:guide id="5" orient="horz" pos="1207">
          <p15:clr>
            <a:srgbClr val="FBAE40"/>
          </p15:clr>
        </p15:guide>
        <p15:guide id="6" orient="horz" pos="2160">
          <p15:clr>
            <a:srgbClr val="5ACBF0"/>
          </p15:clr>
        </p15:guide>
        <p15:guide id="7" orient="horz" pos="3974">
          <p15:clr>
            <a:srgbClr val="FBAE40"/>
          </p15:clr>
        </p15:guide>
        <p15:guide id="8" orient="horz" pos="3748">
          <p15:clr>
            <a:srgbClr val="FBAE40"/>
          </p15:clr>
        </p15:guide>
        <p15:guide id="9" orient="horz" pos="4201">
          <p15:clr>
            <a:srgbClr val="FBAE40"/>
          </p15:clr>
        </p15:guide>
        <p15:guide id="10" orient="horz" pos="4320">
          <p15:clr>
            <a:srgbClr val="FBAE40"/>
          </p15:clr>
        </p15:guide>
        <p15:guide id="11" pos="97">
          <p15:clr>
            <a:srgbClr val="FBAE40"/>
          </p15:clr>
        </p15:guide>
        <p15:guide id="12">
          <p15:clr>
            <a:srgbClr val="FBAE40"/>
          </p15:clr>
        </p15:guide>
        <p15:guide id="13" pos="7582">
          <p15:clr>
            <a:srgbClr val="FBAE40"/>
          </p15:clr>
        </p15:guide>
        <p15:guide id="14" pos="7680">
          <p15:clr>
            <a:srgbClr val="FBAE40"/>
          </p15:clr>
        </p15:guide>
        <p15:guide id="15" pos="324">
          <p15:clr>
            <a:srgbClr val="FBAE40"/>
          </p15:clr>
        </p15:guide>
        <p15:guide id="16" pos="551">
          <p15:clr>
            <a:srgbClr val="FBAE40"/>
          </p15:clr>
        </p15:guide>
        <p15:guide id="17" pos="7129">
          <p15:clr>
            <a:srgbClr val="FBAE40"/>
          </p15:clr>
        </p15:guide>
        <p15:guide id="18" orient="horz" pos="2614">
          <p15:clr>
            <a:srgbClr val="9FCC3B"/>
          </p15:clr>
        </p15:guide>
        <p15:guide id="19" orient="horz" pos="119">
          <p15:clr>
            <a:srgbClr val="FBAE40"/>
          </p15:clr>
        </p15:guide>
        <p15:guide id="20" orient="horz">
          <p15:clr>
            <a:srgbClr val="FBAE40"/>
          </p15:clr>
        </p15:guide>
        <p15:guide id="21" pos="5768">
          <p15:clr>
            <a:srgbClr val="9FCC3B"/>
          </p15:clr>
        </p15:guide>
        <p15:guide id="22" pos="4974">
          <p15:clr>
            <a:srgbClr val="9FCC3B"/>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Aufzählung, blau breit links">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16F26BEB-216C-45F8-BE8F-118C4AE44F5A}"/>
              </a:ext>
            </a:extLst>
          </p:cNvPr>
          <p:cNvSpPr/>
          <p:nvPr userDrawn="1"/>
        </p:nvSpPr>
        <p:spPr>
          <a:xfrm>
            <a:off x="0" y="0"/>
            <a:ext cx="3922096" cy="6858000"/>
          </a:xfrm>
          <a:prstGeom prst="rect">
            <a:avLst/>
          </a:prstGeom>
          <a:solidFill>
            <a:srgbClr val="006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itle 1">
            <a:extLst>
              <a:ext uri="{FF2B5EF4-FFF2-40B4-BE49-F238E27FC236}">
                <a16:creationId xmlns="" xmlns:a16="http://schemas.microsoft.com/office/drawing/2014/main" id="{D56772B9-EB22-431F-A061-5D9908DE01B4}"/>
              </a:ext>
            </a:extLst>
          </p:cNvPr>
          <p:cNvSpPr>
            <a:spLocks noGrp="1"/>
          </p:cNvSpPr>
          <p:nvPr>
            <p:ph type="title" hasCustomPrompt="1"/>
          </p:nvPr>
        </p:nvSpPr>
        <p:spPr>
          <a:xfrm>
            <a:off x="4360403" y="1449148"/>
            <a:ext cx="7315660" cy="646331"/>
          </a:xfrm>
        </p:spPr>
        <p:txBody>
          <a:bodyPr wrap="square" lIns="72000" anchor="b" anchorCtr="0">
            <a:spAutoFit/>
          </a:bodyPr>
          <a:lstStyle>
            <a:lvl1pPr>
              <a:defRPr sz="4000"/>
            </a:lvl1pPr>
          </a:lstStyle>
          <a:p>
            <a:r>
              <a:rPr lang="de-DE" noProof="0" dirty="0"/>
              <a:t>Insert title</a:t>
            </a:r>
          </a:p>
        </p:txBody>
      </p:sp>
      <p:sp>
        <p:nvSpPr>
          <p:cNvPr id="4" name="Textplatzhalter 3">
            <a:extLst>
              <a:ext uri="{FF2B5EF4-FFF2-40B4-BE49-F238E27FC236}">
                <a16:creationId xmlns="" xmlns:a16="http://schemas.microsoft.com/office/drawing/2014/main" id="{D80F7001-136C-4E81-8D2C-898929E02E8B}"/>
              </a:ext>
            </a:extLst>
          </p:cNvPr>
          <p:cNvSpPr>
            <a:spLocks noGrp="1"/>
          </p:cNvSpPr>
          <p:nvPr>
            <p:ph type="body" sz="quarter" idx="10"/>
          </p:nvPr>
        </p:nvSpPr>
        <p:spPr>
          <a:xfrm>
            <a:off x="4360402" y="2436813"/>
            <a:ext cx="7315659" cy="3871912"/>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 xmlns:p14="http://schemas.microsoft.com/office/powerpoint/2010/main" val="3515520525"/>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extLst>
    <p:ext uri="{DCECCB84-F9BA-43D5-87BE-67443E8EF086}">
      <p15:sldGuideLst xmlns="" xmlns:p15="http://schemas.microsoft.com/office/powerpoint/2012/main">
        <p15:guide id="1" orient="horz" pos="346">
          <p15:clr>
            <a:srgbClr val="FBAE40"/>
          </p15:clr>
        </p15:guide>
        <p15:guide id="2" pos="3840">
          <p15:clr>
            <a:srgbClr val="5ACBF0"/>
          </p15:clr>
        </p15:guide>
        <p15:guide id="3" pos="7355">
          <p15:clr>
            <a:srgbClr val="FBAE40"/>
          </p15:clr>
        </p15:guide>
        <p15:guide id="4" orient="horz" pos="913">
          <p15:clr>
            <a:srgbClr val="FBAE40"/>
          </p15:clr>
        </p15:guide>
        <p15:guide id="5" orient="horz" pos="1207">
          <p15:clr>
            <a:srgbClr val="FBAE40"/>
          </p15:clr>
        </p15:guide>
        <p15:guide id="6" orient="horz" pos="2160">
          <p15:clr>
            <a:srgbClr val="5ACBF0"/>
          </p15:clr>
        </p15:guide>
        <p15:guide id="7" orient="horz" pos="3974">
          <p15:clr>
            <a:srgbClr val="FBAE40"/>
          </p15:clr>
        </p15:guide>
        <p15:guide id="8" orient="horz" pos="3748">
          <p15:clr>
            <a:srgbClr val="FBAE40"/>
          </p15:clr>
        </p15:guide>
        <p15:guide id="9" orient="horz" pos="4201">
          <p15:clr>
            <a:srgbClr val="FBAE40"/>
          </p15:clr>
        </p15:guide>
        <p15:guide id="10" orient="horz" pos="4320">
          <p15:clr>
            <a:srgbClr val="FBAE40"/>
          </p15:clr>
        </p15:guide>
        <p15:guide id="11" pos="97">
          <p15:clr>
            <a:srgbClr val="FBAE40"/>
          </p15:clr>
        </p15:guide>
        <p15:guide id="12">
          <p15:clr>
            <a:srgbClr val="FBAE40"/>
          </p15:clr>
        </p15:guide>
        <p15:guide id="13" pos="7582">
          <p15:clr>
            <a:srgbClr val="FBAE40"/>
          </p15:clr>
        </p15:guide>
        <p15:guide id="14" pos="7680">
          <p15:clr>
            <a:srgbClr val="FBAE40"/>
          </p15:clr>
        </p15:guide>
        <p15:guide id="15" pos="324">
          <p15:clr>
            <a:srgbClr val="FBAE40"/>
          </p15:clr>
        </p15:guide>
        <p15:guide id="16" pos="551">
          <p15:clr>
            <a:srgbClr val="FBAE40"/>
          </p15:clr>
        </p15:guide>
        <p15:guide id="17" pos="7129">
          <p15:clr>
            <a:srgbClr val="FBAE40"/>
          </p15:clr>
        </p15:guide>
        <p15:guide id="18" orient="horz" pos="2614">
          <p15:clr>
            <a:srgbClr val="9FCC3B"/>
          </p15:clr>
        </p15:guide>
        <p15:guide id="19" orient="horz" pos="119">
          <p15:clr>
            <a:srgbClr val="FBAE40"/>
          </p15:clr>
        </p15:guide>
        <p15:guide id="20" orient="horz">
          <p15:clr>
            <a:srgbClr val="FBAE40"/>
          </p15:clr>
        </p15:guide>
        <p15:guide id="21" pos="5768">
          <p15:clr>
            <a:srgbClr val="9FCC3B"/>
          </p15:clr>
        </p15:guide>
        <p15:guide id="22" pos="4974">
          <p15:clr>
            <a:srgbClr val="9FCC3B"/>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Aufzählung, blau breit rechts">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D56772B9-EB22-431F-A061-5D9908DE01B4}"/>
              </a:ext>
            </a:extLst>
          </p:cNvPr>
          <p:cNvSpPr>
            <a:spLocks noGrp="1"/>
          </p:cNvSpPr>
          <p:nvPr>
            <p:ph type="title" hasCustomPrompt="1"/>
          </p:nvPr>
        </p:nvSpPr>
        <p:spPr>
          <a:xfrm>
            <a:off x="881113" y="1449148"/>
            <a:ext cx="6675912" cy="646331"/>
          </a:xfrm>
        </p:spPr>
        <p:txBody>
          <a:bodyPr wrap="square" lIns="72000" anchor="b" anchorCtr="0">
            <a:spAutoFit/>
          </a:bodyPr>
          <a:lstStyle>
            <a:lvl1pPr>
              <a:defRPr sz="4000"/>
            </a:lvl1pPr>
          </a:lstStyle>
          <a:p>
            <a:r>
              <a:rPr lang="de-DE" noProof="0" dirty="0"/>
              <a:t>Insert title</a:t>
            </a:r>
          </a:p>
        </p:txBody>
      </p:sp>
      <p:sp>
        <p:nvSpPr>
          <p:cNvPr id="2" name="Rechteck 1">
            <a:extLst>
              <a:ext uri="{FF2B5EF4-FFF2-40B4-BE49-F238E27FC236}">
                <a16:creationId xmlns="" xmlns:a16="http://schemas.microsoft.com/office/drawing/2014/main" id="{16F26BEB-216C-45F8-BE8F-118C4AE44F5A}"/>
              </a:ext>
            </a:extLst>
          </p:cNvPr>
          <p:cNvSpPr/>
          <p:nvPr userDrawn="1"/>
        </p:nvSpPr>
        <p:spPr>
          <a:xfrm>
            <a:off x="8269903" y="1"/>
            <a:ext cx="3922096" cy="6858000"/>
          </a:xfrm>
          <a:prstGeom prst="rect">
            <a:avLst/>
          </a:prstGeom>
          <a:solidFill>
            <a:srgbClr val="006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platzhalter 3">
            <a:extLst>
              <a:ext uri="{FF2B5EF4-FFF2-40B4-BE49-F238E27FC236}">
                <a16:creationId xmlns="" xmlns:a16="http://schemas.microsoft.com/office/drawing/2014/main" id="{D80F7001-136C-4E81-8D2C-898929E02E8B}"/>
              </a:ext>
            </a:extLst>
          </p:cNvPr>
          <p:cNvSpPr>
            <a:spLocks noGrp="1"/>
          </p:cNvSpPr>
          <p:nvPr>
            <p:ph type="body" sz="quarter" idx="10"/>
          </p:nvPr>
        </p:nvSpPr>
        <p:spPr>
          <a:xfrm>
            <a:off x="881113" y="2436813"/>
            <a:ext cx="6675912" cy="3871912"/>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stStyle>
          <a:p>
            <a:pPr lvl="0"/>
            <a:r>
              <a:rPr lang="de-DE" dirty="0"/>
              <a:t>Mastertextformat bearbeiten</a:t>
            </a:r>
          </a:p>
          <a:p>
            <a:pPr lvl="1"/>
            <a:r>
              <a:rPr lang="de-DE" dirty="0"/>
              <a:t>Zweite Ebene</a:t>
            </a:r>
          </a:p>
          <a:p>
            <a:pPr lvl="2"/>
            <a:r>
              <a:rPr lang="de-DE" dirty="0"/>
              <a:t>Dritte Ebene</a:t>
            </a:r>
          </a:p>
        </p:txBody>
      </p:sp>
      <p:pic>
        <p:nvPicPr>
          <p:cNvPr id="6" name="Grafik 5">
            <a:extLst>
              <a:ext uri="{FF2B5EF4-FFF2-40B4-BE49-F238E27FC236}">
                <a16:creationId xmlns="" xmlns:a16="http://schemas.microsoft.com/office/drawing/2014/main" id="{B13AAD50-84B6-DAA1-2A6B-49E56DBC1DA4}"/>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8671607" y="2045852"/>
            <a:ext cx="3118688" cy="2766295"/>
          </a:xfrm>
          <a:prstGeom prst="rect">
            <a:avLst/>
          </a:prstGeom>
        </p:spPr>
      </p:pic>
    </p:spTree>
    <p:extLst>
      <p:ext uri="{BB962C8B-B14F-4D97-AF65-F5344CB8AC3E}">
        <p14:creationId xmlns="" xmlns:p14="http://schemas.microsoft.com/office/powerpoint/2010/main" val="2485846342"/>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extLst>
    <p:ext uri="{DCECCB84-F9BA-43D5-87BE-67443E8EF086}">
      <p15:sldGuideLst xmlns="" xmlns:p15="http://schemas.microsoft.com/office/powerpoint/2012/main">
        <p15:guide id="1" orient="horz" pos="346">
          <p15:clr>
            <a:srgbClr val="FBAE40"/>
          </p15:clr>
        </p15:guide>
        <p15:guide id="2" pos="3840">
          <p15:clr>
            <a:srgbClr val="5ACBF0"/>
          </p15:clr>
        </p15:guide>
        <p15:guide id="3" pos="7355">
          <p15:clr>
            <a:srgbClr val="FBAE40"/>
          </p15:clr>
        </p15:guide>
        <p15:guide id="4" orient="horz" pos="913">
          <p15:clr>
            <a:srgbClr val="FBAE40"/>
          </p15:clr>
        </p15:guide>
        <p15:guide id="5" orient="horz" pos="1207">
          <p15:clr>
            <a:srgbClr val="FBAE40"/>
          </p15:clr>
        </p15:guide>
        <p15:guide id="6" orient="horz" pos="2160">
          <p15:clr>
            <a:srgbClr val="5ACBF0"/>
          </p15:clr>
        </p15:guide>
        <p15:guide id="7" orient="horz" pos="3974">
          <p15:clr>
            <a:srgbClr val="FBAE40"/>
          </p15:clr>
        </p15:guide>
        <p15:guide id="8" orient="horz" pos="3748">
          <p15:clr>
            <a:srgbClr val="FBAE40"/>
          </p15:clr>
        </p15:guide>
        <p15:guide id="9" orient="horz" pos="4201">
          <p15:clr>
            <a:srgbClr val="FBAE40"/>
          </p15:clr>
        </p15:guide>
        <p15:guide id="10" orient="horz" pos="4320">
          <p15:clr>
            <a:srgbClr val="FBAE40"/>
          </p15:clr>
        </p15:guide>
        <p15:guide id="11" pos="97">
          <p15:clr>
            <a:srgbClr val="FBAE40"/>
          </p15:clr>
        </p15:guide>
        <p15:guide id="12">
          <p15:clr>
            <a:srgbClr val="FBAE40"/>
          </p15:clr>
        </p15:guide>
        <p15:guide id="13" pos="7582">
          <p15:clr>
            <a:srgbClr val="FBAE40"/>
          </p15:clr>
        </p15:guide>
        <p15:guide id="14" pos="7680">
          <p15:clr>
            <a:srgbClr val="FBAE40"/>
          </p15:clr>
        </p15:guide>
        <p15:guide id="15" pos="324">
          <p15:clr>
            <a:srgbClr val="FBAE40"/>
          </p15:clr>
        </p15:guide>
        <p15:guide id="16" pos="551">
          <p15:clr>
            <a:srgbClr val="FBAE40"/>
          </p15:clr>
        </p15:guide>
        <p15:guide id="17" pos="7129">
          <p15:clr>
            <a:srgbClr val="FBAE40"/>
          </p15:clr>
        </p15:guide>
        <p15:guide id="18" orient="horz" pos="2614">
          <p15:clr>
            <a:srgbClr val="9FCC3B"/>
          </p15:clr>
        </p15:guide>
        <p15:guide id="19" orient="horz" pos="119">
          <p15:clr>
            <a:srgbClr val="FBAE40"/>
          </p15:clr>
        </p15:guide>
        <p15:guide id="20" orient="horz">
          <p15:clr>
            <a:srgbClr val="FBAE40"/>
          </p15:clr>
        </p15:guide>
        <p15:guide id="21" pos="5768">
          <p15:clr>
            <a:srgbClr val="9FCC3B"/>
          </p15:clr>
        </p15:guide>
        <p15:guide id="22" pos="4974">
          <p15:clr>
            <a:srgbClr val="9FCC3B"/>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Aufzählung, blau breit links">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16F26BEB-216C-45F8-BE8F-118C4AE44F5A}"/>
              </a:ext>
            </a:extLst>
          </p:cNvPr>
          <p:cNvSpPr/>
          <p:nvPr userDrawn="1"/>
        </p:nvSpPr>
        <p:spPr>
          <a:xfrm>
            <a:off x="0" y="0"/>
            <a:ext cx="3922096" cy="6858000"/>
          </a:xfrm>
          <a:prstGeom prst="rect">
            <a:avLst/>
          </a:prstGeom>
          <a:solidFill>
            <a:srgbClr val="006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itle 1">
            <a:extLst>
              <a:ext uri="{FF2B5EF4-FFF2-40B4-BE49-F238E27FC236}">
                <a16:creationId xmlns="" xmlns:a16="http://schemas.microsoft.com/office/drawing/2014/main" id="{D56772B9-EB22-431F-A061-5D9908DE01B4}"/>
              </a:ext>
            </a:extLst>
          </p:cNvPr>
          <p:cNvSpPr>
            <a:spLocks noGrp="1"/>
          </p:cNvSpPr>
          <p:nvPr>
            <p:ph type="title" hasCustomPrompt="1"/>
          </p:nvPr>
        </p:nvSpPr>
        <p:spPr>
          <a:xfrm>
            <a:off x="4360403" y="1449148"/>
            <a:ext cx="7315660" cy="646331"/>
          </a:xfrm>
        </p:spPr>
        <p:txBody>
          <a:bodyPr wrap="square" lIns="72000" anchor="b" anchorCtr="0">
            <a:spAutoFit/>
          </a:bodyPr>
          <a:lstStyle>
            <a:lvl1pPr>
              <a:defRPr sz="4000"/>
            </a:lvl1pPr>
          </a:lstStyle>
          <a:p>
            <a:r>
              <a:rPr lang="de-DE" noProof="0" dirty="0"/>
              <a:t>Insert title</a:t>
            </a:r>
          </a:p>
        </p:txBody>
      </p:sp>
      <p:sp>
        <p:nvSpPr>
          <p:cNvPr id="4" name="Textplatzhalter 3">
            <a:extLst>
              <a:ext uri="{FF2B5EF4-FFF2-40B4-BE49-F238E27FC236}">
                <a16:creationId xmlns="" xmlns:a16="http://schemas.microsoft.com/office/drawing/2014/main" id="{D80F7001-136C-4E81-8D2C-898929E02E8B}"/>
              </a:ext>
            </a:extLst>
          </p:cNvPr>
          <p:cNvSpPr>
            <a:spLocks noGrp="1"/>
          </p:cNvSpPr>
          <p:nvPr>
            <p:ph type="body" sz="quarter" idx="10"/>
          </p:nvPr>
        </p:nvSpPr>
        <p:spPr>
          <a:xfrm>
            <a:off x="4360402" y="2436813"/>
            <a:ext cx="7315659" cy="3871912"/>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stStyle>
          <a:p>
            <a:pPr lvl="0"/>
            <a:r>
              <a:rPr lang="de-DE" dirty="0"/>
              <a:t>Mastertextformat bearbeiten</a:t>
            </a:r>
          </a:p>
          <a:p>
            <a:pPr lvl="1"/>
            <a:r>
              <a:rPr lang="de-DE" dirty="0"/>
              <a:t>Zweite Ebene</a:t>
            </a:r>
          </a:p>
          <a:p>
            <a:pPr lvl="2"/>
            <a:r>
              <a:rPr lang="de-DE" dirty="0"/>
              <a:t>Dritte Ebene</a:t>
            </a:r>
          </a:p>
        </p:txBody>
      </p:sp>
      <p:pic>
        <p:nvPicPr>
          <p:cNvPr id="5" name="Grafik 4" descr="Eine Grafik zeigt eine Person an einem Smart- oder Whiteboard">
            <a:extLst>
              <a:ext uri="{FF2B5EF4-FFF2-40B4-BE49-F238E27FC236}">
                <a16:creationId xmlns="" xmlns:a16="http://schemas.microsoft.com/office/drawing/2014/main" id="{1CCDE70E-A18D-A891-D0BA-F588164DFD14}"/>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360618" y="2045852"/>
            <a:ext cx="3200859" cy="2766296"/>
          </a:xfrm>
          <a:prstGeom prst="rect">
            <a:avLst/>
          </a:prstGeom>
        </p:spPr>
      </p:pic>
    </p:spTree>
    <p:extLst>
      <p:ext uri="{BB962C8B-B14F-4D97-AF65-F5344CB8AC3E}">
        <p14:creationId xmlns="" xmlns:p14="http://schemas.microsoft.com/office/powerpoint/2010/main" val="4071781175"/>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extLst>
    <p:ext uri="{DCECCB84-F9BA-43D5-87BE-67443E8EF086}">
      <p15:sldGuideLst xmlns="" xmlns:p15="http://schemas.microsoft.com/office/powerpoint/2012/main">
        <p15:guide id="1" orient="horz" pos="346">
          <p15:clr>
            <a:srgbClr val="FBAE40"/>
          </p15:clr>
        </p15:guide>
        <p15:guide id="2" pos="3840">
          <p15:clr>
            <a:srgbClr val="5ACBF0"/>
          </p15:clr>
        </p15:guide>
        <p15:guide id="3" pos="7355">
          <p15:clr>
            <a:srgbClr val="FBAE40"/>
          </p15:clr>
        </p15:guide>
        <p15:guide id="4" orient="horz" pos="913">
          <p15:clr>
            <a:srgbClr val="FBAE40"/>
          </p15:clr>
        </p15:guide>
        <p15:guide id="5" orient="horz" pos="1207">
          <p15:clr>
            <a:srgbClr val="FBAE40"/>
          </p15:clr>
        </p15:guide>
        <p15:guide id="6" orient="horz" pos="2160">
          <p15:clr>
            <a:srgbClr val="5ACBF0"/>
          </p15:clr>
        </p15:guide>
        <p15:guide id="7" orient="horz" pos="3974">
          <p15:clr>
            <a:srgbClr val="FBAE40"/>
          </p15:clr>
        </p15:guide>
        <p15:guide id="8" orient="horz" pos="3748">
          <p15:clr>
            <a:srgbClr val="FBAE40"/>
          </p15:clr>
        </p15:guide>
        <p15:guide id="9" orient="horz" pos="4201">
          <p15:clr>
            <a:srgbClr val="FBAE40"/>
          </p15:clr>
        </p15:guide>
        <p15:guide id="10" orient="horz" pos="4320">
          <p15:clr>
            <a:srgbClr val="FBAE40"/>
          </p15:clr>
        </p15:guide>
        <p15:guide id="11" pos="97">
          <p15:clr>
            <a:srgbClr val="FBAE40"/>
          </p15:clr>
        </p15:guide>
        <p15:guide id="12">
          <p15:clr>
            <a:srgbClr val="FBAE40"/>
          </p15:clr>
        </p15:guide>
        <p15:guide id="13" pos="7582">
          <p15:clr>
            <a:srgbClr val="FBAE40"/>
          </p15:clr>
        </p15:guide>
        <p15:guide id="14" pos="7680">
          <p15:clr>
            <a:srgbClr val="FBAE40"/>
          </p15:clr>
        </p15:guide>
        <p15:guide id="15" pos="324">
          <p15:clr>
            <a:srgbClr val="FBAE40"/>
          </p15:clr>
        </p15:guide>
        <p15:guide id="16" pos="551">
          <p15:clr>
            <a:srgbClr val="FBAE40"/>
          </p15:clr>
        </p15:guide>
        <p15:guide id="17" pos="7129">
          <p15:clr>
            <a:srgbClr val="FBAE40"/>
          </p15:clr>
        </p15:guide>
        <p15:guide id="18" orient="horz" pos="2614">
          <p15:clr>
            <a:srgbClr val="9FCC3B"/>
          </p15:clr>
        </p15:guide>
        <p15:guide id="19" orient="horz" pos="119">
          <p15:clr>
            <a:srgbClr val="FBAE40"/>
          </p15:clr>
        </p15:guide>
        <p15:guide id="20" orient="horz">
          <p15:clr>
            <a:srgbClr val="FBAE40"/>
          </p15:clr>
        </p15:guide>
        <p15:guide id="21" pos="5768">
          <p15:clr>
            <a:srgbClr val="9FCC3B"/>
          </p15:clr>
        </p15:guide>
        <p15:guide id="22" pos="4974">
          <p15:clr>
            <a:srgbClr val="9FCC3B"/>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Titel, Aufzählung, blau breit links">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16F26BEB-216C-45F8-BE8F-118C4AE44F5A}"/>
              </a:ext>
            </a:extLst>
          </p:cNvPr>
          <p:cNvSpPr/>
          <p:nvPr userDrawn="1"/>
        </p:nvSpPr>
        <p:spPr>
          <a:xfrm>
            <a:off x="8269904" y="0"/>
            <a:ext cx="3922096" cy="6858000"/>
          </a:xfrm>
          <a:prstGeom prst="rect">
            <a:avLst/>
          </a:prstGeom>
          <a:solidFill>
            <a:srgbClr val="006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descr="Eine Grafik zeigt eine Person an einem Smart- oder Whiteboard">
            <a:extLst>
              <a:ext uri="{FF2B5EF4-FFF2-40B4-BE49-F238E27FC236}">
                <a16:creationId xmlns="" xmlns:a16="http://schemas.microsoft.com/office/drawing/2014/main" id="{C00F8648-CD8B-26BD-06C3-1CDC28789EA0}"/>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8630522" y="2045852"/>
            <a:ext cx="3200859" cy="2766296"/>
          </a:xfrm>
          <a:prstGeom prst="rect">
            <a:avLst/>
          </a:prstGeom>
        </p:spPr>
      </p:pic>
      <p:sp>
        <p:nvSpPr>
          <p:cNvPr id="8" name="Title 1">
            <a:extLst>
              <a:ext uri="{FF2B5EF4-FFF2-40B4-BE49-F238E27FC236}">
                <a16:creationId xmlns="" xmlns:a16="http://schemas.microsoft.com/office/drawing/2014/main" id="{7B39F68C-7C8B-4FF1-8389-FBC12D8BEBC3}"/>
              </a:ext>
            </a:extLst>
          </p:cNvPr>
          <p:cNvSpPr>
            <a:spLocks noGrp="1"/>
          </p:cNvSpPr>
          <p:nvPr>
            <p:ph type="title" hasCustomPrompt="1"/>
          </p:nvPr>
        </p:nvSpPr>
        <p:spPr>
          <a:xfrm>
            <a:off x="881113" y="1449148"/>
            <a:ext cx="6625156" cy="646331"/>
          </a:xfrm>
        </p:spPr>
        <p:txBody>
          <a:bodyPr wrap="square" lIns="72000" anchor="b" anchorCtr="0">
            <a:spAutoFit/>
          </a:bodyPr>
          <a:lstStyle>
            <a:lvl1pPr>
              <a:defRPr sz="4000"/>
            </a:lvl1pPr>
          </a:lstStyle>
          <a:p>
            <a:r>
              <a:rPr lang="de-DE" noProof="0" dirty="0"/>
              <a:t>Insert title</a:t>
            </a:r>
          </a:p>
        </p:txBody>
      </p:sp>
      <p:sp>
        <p:nvSpPr>
          <p:cNvPr id="9" name="Textplatzhalter 3">
            <a:extLst>
              <a:ext uri="{FF2B5EF4-FFF2-40B4-BE49-F238E27FC236}">
                <a16:creationId xmlns="" xmlns:a16="http://schemas.microsoft.com/office/drawing/2014/main" id="{91E8B1CF-7184-508F-1C5A-DAB55005E7DA}"/>
              </a:ext>
            </a:extLst>
          </p:cNvPr>
          <p:cNvSpPr>
            <a:spLocks noGrp="1"/>
          </p:cNvSpPr>
          <p:nvPr>
            <p:ph type="body" sz="quarter" idx="10"/>
          </p:nvPr>
        </p:nvSpPr>
        <p:spPr>
          <a:xfrm>
            <a:off x="881063" y="2436813"/>
            <a:ext cx="6625206" cy="3871912"/>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 xmlns:p14="http://schemas.microsoft.com/office/powerpoint/2010/main" val="3464261351"/>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extLst>
    <p:ext uri="{DCECCB84-F9BA-43D5-87BE-67443E8EF086}">
      <p15:sldGuideLst xmlns="" xmlns:p15="http://schemas.microsoft.com/office/powerpoint/2012/main">
        <p15:guide id="1" orient="horz" pos="346">
          <p15:clr>
            <a:srgbClr val="FBAE40"/>
          </p15:clr>
        </p15:guide>
        <p15:guide id="2" pos="3840">
          <p15:clr>
            <a:srgbClr val="5ACBF0"/>
          </p15:clr>
        </p15:guide>
        <p15:guide id="3" pos="7355">
          <p15:clr>
            <a:srgbClr val="FBAE40"/>
          </p15:clr>
        </p15:guide>
        <p15:guide id="4" orient="horz" pos="913">
          <p15:clr>
            <a:srgbClr val="FBAE40"/>
          </p15:clr>
        </p15:guide>
        <p15:guide id="5" orient="horz" pos="1207">
          <p15:clr>
            <a:srgbClr val="FBAE40"/>
          </p15:clr>
        </p15:guide>
        <p15:guide id="6" orient="horz" pos="2160">
          <p15:clr>
            <a:srgbClr val="5ACBF0"/>
          </p15:clr>
        </p15:guide>
        <p15:guide id="7" orient="horz" pos="3974">
          <p15:clr>
            <a:srgbClr val="FBAE40"/>
          </p15:clr>
        </p15:guide>
        <p15:guide id="8" orient="horz" pos="3748">
          <p15:clr>
            <a:srgbClr val="FBAE40"/>
          </p15:clr>
        </p15:guide>
        <p15:guide id="9" orient="horz" pos="4201">
          <p15:clr>
            <a:srgbClr val="FBAE40"/>
          </p15:clr>
        </p15:guide>
        <p15:guide id="10" orient="horz" pos="4320">
          <p15:clr>
            <a:srgbClr val="FBAE40"/>
          </p15:clr>
        </p15:guide>
        <p15:guide id="11" pos="97">
          <p15:clr>
            <a:srgbClr val="FBAE40"/>
          </p15:clr>
        </p15:guide>
        <p15:guide id="12">
          <p15:clr>
            <a:srgbClr val="FBAE40"/>
          </p15:clr>
        </p15:guide>
        <p15:guide id="13" pos="7582">
          <p15:clr>
            <a:srgbClr val="FBAE40"/>
          </p15:clr>
        </p15:guide>
        <p15:guide id="14" pos="7680">
          <p15:clr>
            <a:srgbClr val="FBAE40"/>
          </p15:clr>
        </p15:guide>
        <p15:guide id="15" pos="324">
          <p15:clr>
            <a:srgbClr val="FBAE40"/>
          </p15:clr>
        </p15:guide>
        <p15:guide id="16" pos="551">
          <p15:clr>
            <a:srgbClr val="FBAE40"/>
          </p15:clr>
        </p15:guide>
        <p15:guide id="17" pos="7129">
          <p15:clr>
            <a:srgbClr val="FBAE40"/>
          </p15:clr>
        </p15:guide>
        <p15:guide id="18" orient="horz" pos="2614">
          <p15:clr>
            <a:srgbClr val="9FCC3B"/>
          </p15:clr>
        </p15:guide>
        <p15:guide id="19" orient="horz" pos="119">
          <p15:clr>
            <a:srgbClr val="FBAE40"/>
          </p15:clr>
        </p15:guide>
        <p15:guide id="20" orient="horz">
          <p15:clr>
            <a:srgbClr val="FBAE40"/>
          </p15:clr>
        </p15:guide>
        <p15:guide id="21" pos="5768">
          <p15:clr>
            <a:srgbClr val="9FCC3B"/>
          </p15:clr>
        </p15:guide>
        <p15:guide id="22" pos="4974">
          <p15:clr>
            <a:srgbClr val="9FCC3B"/>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el, Aufzählung, blau breit links">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16F26BEB-216C-45F8-BE8F-118C4AE44F5A}"/>
              </a:ext>
            </a:extLst>
          </p:cNvPr>
          <p:cNvSpPr/>
          <p:nvPr userDrawn="1"/>
        </p:nvSpPr>
        <p:spPr>
          <a:xfrm>
            <a:off x="0" y="0"/>
            <a:ext cx="3922096" cy="6858000"/>
          </a:xfrm>
          <a:prstGeom prst="rect">
            <a:avLst/>
          </a:prstGeom>
          <a:solidFill>
            <a:srgbClr val="AE6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itle 1">
            <a:extLst>
              <a:ext uri="{FF2B5EF4-FFF2-40B4-BE49-F238E27FC236}">
                <a16:creationId xmlns="" xmlns:a16="http://schemas.microsoft.com/office/drawing/2014/main" id="{D56772B9-EB22-431F-A061-5D9908DE01B4}"/>
              </a:ext>
            </a:extLst>
          </p:cNvPr>
          <p:cNvSpPr>
            <a:spLocks noGrp="1"/>
          </p:cNvSpPr>
          <p:nvPr>
            <p:ph type="title" hasCustomPrompt="1"/>
          </p:nvPr>
        </p:nvSpPr>
        <p:spPr>
          <a:xfrm>
            <a:off x="4360403" y="1449148"/>
            <a:ext cx="7315660" cy="646331"/>
          </a:xfrm>
        </p:spPr>
        <p:txBody>
          <a:bodyPr wrap="square" lIns="72000" anchor="b" anchorCtr="0">
            <a:spAutoFit/>
          </a:bodyPr>
          <a:lstStyle>
            <a:lvl1pPr>
              <a:defRPr sz="4000"/>
            </a:lvl1pPr>
          </a:lstStyle>
          <a:p>
            <a:r>
              <a:rPr lang="de-DE" noProof="0" dirty="0"/>
              <a:t>Insert title</a:t>
            </a:r>
          </a:p>
        </p:txBody>
      </p:sp>
      <p:sp>
        <p:nvSpPr>
          <p:cNvPr id="4" name="Textplatzhalter 3">
            <a:extLst>
              <a:ext uri="{FF2B5EF4-FFF2-40B4-BE49-F238E27FC236}">
                <a16:creationId xmlns="" xmlns:a16="http://schemas.microsoft.com/office/drawing/2014/main" id="{D80F7001-136C-4E81-8D2C-898929E02E8B}"/>
              </a:ext>
            </a:extLst>
          </p:cNvPr>
          <p:cNvSpPr>
            <a:spLocks noGrp="1"/>
          </p:cNvSpPr>
          <p:nvPr>
            <p:ph type="body" sz="quarter" idx="10"/>
          </p:nvPr>
        </p:nvSpPr>
        <p:spPr>
          <a:xfrm>
            <a:off x="4360402" y="2436813"/>
            <a:ext cx="7315659" cy="3871912"/>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stStyle>
          <a:p>
            <a:pPr lvl="0"/>
            <a:r>
              <a:rPr lang="de-DE" dirty="0"/>
              <a:t>Mastertextformat bearbeiten</a:t>
            </a:r>
          </a:p>
          <a:p>
            <a:pPr lvl="1"/>
            <a:r>
              <a:rPr lang="de-DE" dirty="0"/>
              <a:t>Zweite Ebene</a:t>
            </a:r>
          </a:p>
          <a:p>
            <a:pPr lvl="2"/>
            <a:r>
              <a:rPr lang="de-DE" dirty="0"/>
              <a:t>Dritte Ebene</a:t>
            </a:r>
          </a:p>
        </p:txBody>
      </p:sp>
      <p:pic>
        <p:nvPicPr>
          <p:cNvPr id="6" name="Grafik 5" descr="Eine Grafik zeigt eine Person an einem Smart- oder Whiteboard">
            <a:extLst>
              <a:ext uri="{FF2B5EF4-FFF2-40B4-BE49-F238E27FC236}">
                <a16:creationId xmlns="" xmlns:a16="http://schemas.microsoft.com/office/drawing/2014/main" id="{C00F8648-CD8B-26BD-06C3-1CDC28789EA0}"/>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360618" y="2045852"/>
            <a:ext cx="3200859" cy="2766296"/>
          </a:xfrm>
          <a:prstGeom prst="rect">
            <a:avLst/>
          </a:prstGeom>
        </p:spPr>
      </p:pic>
    </p:spTree>
    <p:extLst>
      <p:ext uri="{BB962C8B-B14F-4D97-AF65-F5344CB8AC3E}">
        <p14:creationId xmlns="" xmlns:p14="http://schemas.microsoft.com/office/powerpoint/2010/main" val="460042200"/>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extLst>
    <p:ext uri="{DCECCB84-F9BA-43D5-87BE-67443E8EF086}">
      <p15:sldGuideLst xmlns="" xmlns:p15="http://schemas.microsoft.com/office/powerpoint/2012/main">
        <p15:guide id="1" orient="horz" pos="346">
          <p15:clr>
            <a:srgbClr val="FBAE40"/>
          </p15:clr>
        </p15:guide>
        <p15:guide id="2" pos="3840">
          <p15:clr>
            <a:srgbClr val="5ACBF0"/>
          </p15:clr>
        </p15:guide>
        <p15:guide id="3" pos="7355">
          <p15:clr>
            <a:srgbClr val="FBAE40"/>
          </p15:clr>
        </p15:guide>
        <p15:guide id="4" orient="horz" pos="913">
          <p15:clr>
            <a:srgbClr val="FBAE40"/>
          </p15:clr>
        </p15:guide>
        <p15:guide id="5" orient="horz" pos="1207">
          <p15:clr>
            <a:srgbClr val="FBAE40"/>
          </p15:clr>
        </p15:guide>
        <p15:guide id="6" orient="horz" pos="2160">
          <p15:clr>
            <a:srgbClr val="5ACBF0"/>
          </p15:clr>
        </p15:guide>
        <p15:guide id="7" orient="horz" pos="3974">
          <p15:clr>
            <a:srgbClr val="FBAE40"/>
          </p15:clr>
        </p15:guide>
        <p15:guide id="8" orient="horz" pos="3748">
          <p15:clr>
            <a:srgbClr val="FBAE40"/>
          </p15:clr>
        </p15:guide>
        <p15:guide id="9" orient="horz" pos="4201">
          <p15:clr>
            <a:srgbClr val="FBAE40"/>
          </p15:clr>
        </p15:guide>
        <p15:guide id="10" orient="horz" pos="4320">
          <p15:clr>
            <a:srgbClr val="FBAE40"/>
          </p15:clr>
        </p15:guide>
        <p15:guide id="11" pos="97">
          <p15:clr>
            <a:srgbClr val="FBAE40"/>
          </p15:clr>
        </p15:guide>
        <p15:guide id="12">
          <p15:clr>
            <a:srgbClr val="FBAE40"/>
          </p15:clr>
        </p15:guide>
        <p15:guide id="13" pos="7582">
          <p15:clr>
            <a:srgbClr val="FBAE40"/>
          </p15:clr>
        </p15:guide>
        <p15:guide id="14" pos="7680">
          <p15:clr>
            <a:srgbClr val="FBAE40"/>
          </p15:clr>
        </p15:guide>
        <p15:guide id="15" pos="324">
          <p15:clr>
            <a:srgbClr val="FBAE40"/>
          </p15:clr>
        </p15:guide>
        <p15:guide id="16" pos="551">
          <p15:clr>
            <a:srgbClr val="FBAE40"/>
          </p15:clr>
        </p15:guide>
        <p15:guide id="17" pos="7129">
          <p15:clr>
            <a:srgbClr val="FBAE40"/>
          </p15:clr>
        </p15:guide>
        <p15:guide id="18" orient="horz" pos="2614">
          <p15:clr>
            <a:srgbClr val="9FCC3B"/>
          </p15:clr>
        </p15:guide>
        <p15:guide id="19" orient="horz" pos="119">
          <p15:clr>
            <a:srgbClr val="FBAE40"/>
          </p15:clr>
        </p15:guide>
        <p15:guide id="20" orient="horz">
          <p15:clr>
            <a:srgbClr val="FBAE40"/>
          </p15:clr>
        </p15:guide>
        <p15:guide id="21" pos="5768">
          <p15:clr>
            <a:srgbClr val="9FCC3B"/>
          </p15:clr>
        </p15:guide>
        <p15:guide id="22" pos="4974">
          <p15:clr>
            <a:srgbClr val="9FCC3B"/>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el, Aufzählung, blau breit links">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16F26BEB-216C-45F8-BE8F-118C4AE44F5A}"/>
              </a:ext>
            </a:extLst>
          </p:cNvPr>
          <p:cNvSpPr/>
          <p:nvPr userDrawn="1"/>
        </p:nvSpPr>
        <p:spPr>
          <a:xfrm>
            <a:off x="8269904" y="0"/>
            <a:ext cx="3922096" cy="6858000"/>
          </a:xfrm>
          <a:prstGeom prst="rect">
            <a:avLst/>
          </a:prstGeom>
          <a:solidFill>
            <a:srgbClr val="AE6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descr="Eine Grafik zeigt eine Person an einem Smart- oder Whiteboard">
            <a:extLst>
              <a:ext uri="{FF2B5EF4-FFF2-40B4-BE49-F238E27FC236}">
                <a16:creationId xmlns="" xmlns:a16="http://schemas.microsoft.com/office/drawing/2014/main" id="{C00F8648-CD8B-26BD-06C3-1CDC28789EA0}"/>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8630522" y="2045852"/>
            <a:ext cx="3200859" cy="2766296"/>
          </a:xfrm>
          <a:prstGeom prst="rect">
            <a:avLst/>
          </a:prstGeom>
        </p:spPr>
      </p:pic>
      <p:sp>
        <p:nvSpPr>
          <p:cNvPr id="8" name="Title 1">
            <a:extLst>
              <a:ext uri="{FF2B5EF4-FFF2-40B4-BE49-F238E27FC236}">
                <a16:creationId xmlns="" xmlns:a16="http://schemas.microsoft.com/office/drawing/2014/main" id="{7B39F68C-7C8B-4FF1-8389-FBC12D8BEBC3}"/>
              </a:ext>
            </a:extLst>
          </p:cNvPr>
          <p:cNvSpPr>
            <a:spLocks noGrp="1"/>
          </p:cNvSpPr>
          <p:nvPr>
            <p:ph type="title" hasCustomPrompt="1"/>
          </p:nvPr>
        </p:nvSpPr>
        <p:spPr>
          <a:xfrm>
            <a:off x="881113" y="1449148"/>
            <a:ext cx="6625156" cy="646331"/>
          </a:xfrm>
        </p:spPr>
        <p:txBody>
          <a:bodyPr wrap="square" lIns="72000" anchor="b" anchorCtr="0">
            <a:spAutoFit/>
          </a:bodyPr>
          <a:lstStyle>
            <a:lvl1pPr>
              <a:defRPr sz="4000"/>
            </a:lvl1pPr>
          </a:lstStyle>
          <a:p>
            <a:r>
              <a:rPr lang="de-DE" noProof="0" dirty="0"/>
              <a:t>Insert title</a:t>
            </a:r>
          </a:p>
        </p:txBody>
      </p:sp>
      <p:sp>
        <p:nvSpPr>
          <p:cNvPr id="9" name="Textplatzhalter 3">
            <a:extLst>
              <a:ext uri="{FF2B5EF4-FFF2-40B4-BE49-F238E27FC236}">
                <a16:creationId xmlns="" xmlns:a16="http://schemas.microsoft.com/office/drawing/2014/main" id="{91E8B1CF-7184-508F-1C5A-DAB55005E7DA}"/>
              </a:ext>
            </a:extLst>
          </p:cNvPr>
          <p:cNvSpPr>
            <a:spLocks noGrp="1"/>
          </p:cNvSpPr>
          <p:nvPr>
            <p:ph type="body" sz="quarter" idx="10"/>
          </p:nvPr>
        </p:nvSpPr>
        <p:spPr>
          <a:xfrm>
            <a:off x="881063" y="2436813"/>
            <a:ext cx="6625206" cy="3871912"/>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 xmlns:p14="http://schemas.microsoft.com/office/powerpoint/2010/main" val="3258794291"/>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extLst>
    <p:ext uri="{DCECCB84-F9BA-43D5-87BE-67443E8EF086}">
      <p15:sldGuideLst xmlns="" xmlns:p15="http://schemas.microsoft.com/office/powerpoint/2012/main">
        <p15:guide id="1" orient="horz" pos="346">
          <p15:clr>
            <a:srgbClr val="FBAE40"/>
          </p15:clr>
        </p15:guide>
        <p15:guide id="2" pos="3840">
          <p15:clr>
            <a:srgbClr val="5ACBF0"/>
          </p15:clr>
        </p15:guide>
        <p15:guide id="3" pos="7355">
          <p15:clr>
            <a:srgbClr val="FBAE40"/>
          </p15:clr>
        </p15:guide>
        <p15:guide id="4" orient="horz" pos="913">
          <p15:clr>
            <a:srgbClr val="FBAE40"/>
          </p15:clr>
        </p15:guide>
        <p15:guide id="5" orient="horz" pos="1207">
          <p15:clr>
            <a:srgbClr val="FBAE40"/>
          </p15:clr>
        </p15:guide>
        <p15:guide id="6" orient="horz" pos="2160">
          <p15:clr>
            <a:srgbClr val="5ACBF0"/>
          </p15:clr>
        </p15:guide>
        <p15:guide id="7" orient="horz" pos="3974">
          <p15:clr>
            <a:srgbClr val="FBAE40"/>
          </p15:clr>
        </p15:guide>
        <p15:guide id="8" orient="horz" pos="3748">
          <p15:clr>
            <a:srgbClr val="FBAE40"/>
          </p15:clr>
        </p15:guide>
        <p15:guide id="9" orient="horz" pos="4201">
          <p15:clr>
            <a:srgbClr val="FBAE40"/>
          </p15:clr>
        </p15:guide>
        <p15:guide id="10" orient="horz" pos="4320">
          <p15:clr>
            <a:srgbClr val="FBAE40"/>
          </p15:clr>
        </p15:guide>
        <p15:guide id="11" pos="97">
          <p15:clr>
            <a:srgbClr val="FBAE40"/>
          </p15:clr>
        </p15:guide>
        <p15:guide id="12">
          <p15:clr>
            <a:srgbClr val="FBAE40"/>
          </p15:clr>
        </p15:guide>
        <p15:guide id="13" pos="7582">
          <p15:clr>
            <a:srgbClr val="FBAE40"/>
          </p15:clr>
        </p15:guide>
        <p15:guide id="14" pos="7680">
          <p15:clr>
            <a:srgbClr val="FBAE40"/>
          </p15:clr>
        </p15:guide>
        <p15:guide id="15" pos="324">
          <p15:clr>
            <a:srgbClr val="FBAE40"/>
          </p15:clr>
        </p15:guide>
        <p15:guide id="16" pos="551">
          <p15:clr>
            <a:srgbClr val="FBAE40"/>
          </p15:clr>
        </p15:guide>
        <p15:guide id="17" pos="7129">
          <p15:clr>
            <a:srgbClr val="FBAE40"/>
          </p15:clr>
        </p15:guide>
        <p15:guide id="18" orient="horz" pos="2614">
          <p15:clr>
            <a:srgbClr val="9FCC3B"/>
          </p15:clr>
        </p15:guide>
        <p15:guide id="19" orient="horz" pos="119">
          <p15:clr>
            <a:srgbClr val="FBAE40"/>
          </p15:clr>
        </p15:guide>
        <p15:guide id="20" orient="horz">
          <p15:clr>
            <a:srgbClr val="FBAE40"/>
          </p15:clr>
        </p15:guide>
        <p15:guide id="21" pos="5768">
          <p15:clr>
            <a:srgbClr val="9FCC3B"/>
          </p15:clr>
        </p15:guide>
        <p15:guide id="22" pos="4974">
          <p15:clr>
            <a:srgbClr val="9FCC3B"/>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el, Aufzählung, blau breit links">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16F26BEB-216C-45F8-BE8F-118C4AE44F5A}"/>
              </a:ext>
            </a:extLst>
          </p:cNvPr>
          <p:cNvSpPr/>
          <p:nvPr userDrawn="1"/>
        </p:nvSpPr>
        <p:spPr>
          <a:xfrm>
            <a:off x="0" y="0"/>
            <a:ext cx="3922096" cy="6858000"/>
          </a:xfrm>
          <a:prstGeom prst="rect">
            <a:avLst/>
          </a:prstGeom>
          <a:solidFill>
            <a:srgbClr val="68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itle 1">
            <a:extLst>
              <a:ext uri="{FF2B5EF4-FFF2-40B4-BE49-F238E27FC236}">
                <a16:creationId xmlns="" xmlns:a16="http://schemas.microsoft.com/office/drawing/2014/main" id="{D56772B9-EB22-431F-A061-5D9908DE01B4}"/>
              </a:ext>
            </a:extLst>
          </p:cNvPr>
          <p:cNvSpPr>
            <a:spLocks noGrp="1"/>
          </p:cNvSpPr>
          <p:nvPr>
            <p:ph type="title" hasCustomPrompt="1"/>
          </p:nvPr>
        </p:nvSpPr>
        <p:spPr>
          <a:xfrm>
            <a:off x="4360403" y="1449148"/>
            <a:ext cx="7315660" cy="646331"/>
          </a:xfrm>
        </p:spPr>
        <p:txBody>
          <a:bodyPr wrap="square" lIns="72000" anchor="b" anchorCtr="0">
            <a:spAutoFit/>
          </a:bodyPr>
          <a:lstStyle>
            <a:lvl1pPr>
              <a:defRPr sz="4000"/>
            </a:lvl1pPr>
          </a:lstStyle>
          <a:p>
            <a:r>
              <a:rPr lang="de-DE" noProof="0" dirty="0"/>
              <a:t>Insert title</a:t>
            </a:r>
          </a:p>
        </p:txBody>
      </p:sp>
      <p:sp>
        <p:nvSpPr>
          <p:cNvPr id="4" name="Textplatzhalter 3">
            <a:extLst>
              <a:ext uri="{FF2B5EF4-FFF2-40B4-BE49-F238E27FC236}">
                <a16:creationId xmlns="" xmlns:a16="http://schemas.microsoft.com/office/drawing/2014/main" id="{D80F7001-136C-4E81-8D2C-898929E02E8B}"/>
              </a:ext>
            </a:extLst>
          </p:cNvPr>
          <p:cNvSpPr>
            <a:spLocks noGrp="1"/>
          </p:cNvSpPr>
          <p:nvPr>
            <p:ph type="body" sz="quarter" idx="10"/>
          </p:nvPr>
        </p:nvSpPr>
        <p:spPr>
          <a:xfrm>
            <a:off x="4360402" y="2436813"/>
            <a:ext cx="7315659" cy="3871912"/>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stStyle>
          <a:p>
            <a:pPr lvl="0"/>
            <a:r>
              <a:rPr lang="de-DE" dirty="0"/>
              <a:t>Mastertextformat bearbeiten</a:t>
            </a:r>
          </a:p>
          <a:p>
            <a:pPr lvl="1"/>
            <a:r>
              <a:rPr lang="de-DE" dirty="0"/>
              <a:t>Zweite Ebene</a:t>
            </a:r>
          </a:p>
          <a:p>
            <a:pPr lvl="2"/>
            <a:r>
              <a:rPr lang="de-DE" dirty="0"/>
              <a:t>Dritte Ebene</a:t>
            </a:r>
          </a:p>
        </p:txBody>
      </p:sp>
      <p:pic>
        <p:nvPicPr>
          <p:cNvPr id="6" name="Grafik 5" descr="Eine Grafik zeigt eine Person an einem Smart- oder Whiteboard">
            <a:extLst>
              <a:ext uri="{FF2B5EF4-FFF2-40B4-BE49-F238E27FC236}">
                <a16:creationId xmlns="" xmlns:a16="http://schemas.microsoft.com/office/drawing/2014/main" id="{7469A42E-23AB-9A87-147E-745D2BF7F690}"/>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360618" y="2045852"/>
            <a:ext cx="3200859" cy="2766296"/>
          </a:xfrm>
          <a:prstGeom prst="rect">
            <a:avLst/>
          </a:prstGeom>
        </p:spPr>
      </p:pic>
    </p:spTree>
    <p:extLst>
      <p:ext uri="{BB962C8B-B14F-4D97-AF65-F5344CB8AC3E}">
        <p14:creationId xmlns="" xmlns:p14="http://schemas.microsoft.com/office/powerpoint/2010/main" val="340045404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extLst>
    <p:ext uri="{DCECCB84-F9BA-43D5-87BE-67443E8EF086}">
      <p15:sldGuideLst xmlns="" xmlns:p15="http://schemas.microsoft.com/office/powerpoint/2012/main">
        <p15:guide id="1" orient="horz" pos="346">
          <p15:clr>
            <a:srgbClr val="FBAE40"/>
          </p15:clr>
        </p15:guide>
        <p15:guide id="2" pos="3840">
          <p15:clr>
            <a:srgbClr val="5ACBF0"/>
          </p15:clr>
        </p15:guide>
        <p15:guide id="3" pos="7355">
          <p15:clr>
            <a:srgbClr val="FBAE40"/>
          </p15:clr>
        </p15:guide>
        <p15:guide id="4" orient="horz" pos="913">
          <p15:clr>
            <a:srgbClr val="FBAE40"/>
          </p15:clr>
        </p15:guide>
        <p15:guide id="5" orient="horz" pos="1207">
          <p15:clr>
            <a:srgbClr val="FBAE40"/>
          </p15:clr>
        </p15:guide>
        <p15:guide id="6" orient="horz" pos="2160">
          <p15:clr>
            <a:srgbClr val="5ACBF0"/>
          </p15:clr>
        </p15:guide>
        <p15:guide id="7" orient="horz" pos="3974">
          <p15:clr>
            <a:srgbClr val="FBAE40"/>
          </p15:clr>
        </p15:guide>
        <p15:guide id="8" orient="horz" pos="3748">
          <p15:clr>
            <a:srgbClr val="FBAE40"/>
          </p15:clr>
        </p15:guide>
        <p15:guide id="9" orient="horz" pos="4201">
          <p15:clr>
            <a:srgbClr val="FBAE40"/>
          </p15:clr>
        </p15:guide>
        <p15:guide id="10" orient="horz" pos="4320">
          <p15:clr>
            <a:srgbClr val="FBAE40"/>
          </p15:clr>
        </p15:guide>
        <p15:guide id="11" pos="97">
          <p15:clr>
            <a:srgbClr val="FBAE40"/>
          </p15:clr>
        </p15:guide>
        <p15:guide id="12">
          <p15:clr>
            <a:srgbClr val="FBAE40"/>
          </p15:clr>
        </p15:guide>
        <p15:guide id="13" pos="7582">
          <p15:clr>
            <a:srgbClr val="FBAE40"/>
          </p15:clr>
        </p15:guide>
        <p15:guide id="14" pos="7680">
          <p15:clr>
            <a:srgbClr val="FBAE40"/>
          </p15:clr>
        </p15:guide>
        <p15:guide id="15" pos="324">
          <p15:clr>
            <a:srgbClr val="FBAE40"/>
          </p15:clr>
        </p15:guide>
        <p15:guide id="16" pos="551">
          <p15:clr>
            <a:srgbClr val="FBAE40"/>
          </p15:clr>
        </p15:guide>
        <p15:guide id="17" pos="7129">
          <p15:clr>
            <a:srgbClr val="FBAE40"/>
          </p15:clr>
        </p15:guide>
        <p15:guide id="18" orient="horz" pos="2614">
          <p15:clr>
            <a:srgbClr val="9FCC3B"/>
          </p15:clr>
        </p15:guide>
        <p15:guide id="19" orient="horz" pos="119">
          <p15:clr>
            <a:srgbClr val="FBAE40"/>
          </p15:clr>
        </p15:guide>
        <p15:guide id="20" orient="horz">
          <p15:clr>
            <a:srgbClr val="FBAE40"/>
          </p15:clr>
        </p15:guide>
        <p15:guide id="21" pos="5768">
          <p15:clr>
            <a:srgbClr val="9FCC3B"/>
          </p15:clr>
        </p15:guide>
        <p15:guide id="22" pos="4974">
          <p15:clr>
            <a:srgbClr val="9FCC3B"/>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 xmlns:a16="http://schemas.microsoft.com/office/drawing/2014/main" id="{126DC405-6ACB-4B34-9D32-008E54283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 xmlns:a16="http://schemas.microsoft.com/office/drawing/2014/main" id="{1C822B04-9391-4AB5-A6DB-DE836CB726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 xmlns:a16="http://schemas.microsoft.com/office/drawing/2014/main" id="{0BDA861A-54F3-44FD-A3E2-ED4309185F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E27D1-ECB9-4783-972D-CDDD8F03E27E}" type="datetimeFigureOut">
              <a:rPr lang="de-DE" smtClean="0"/>
              <a:pPr/>
              <a:t>13.03.2023</a:t>
            </a:fld>
            <a:endParaRPr lang="de-DE"/>
          </a:p>
        </p:txBody>
      </p:sp>
      <p:sp>
        <p:nvSpPr>
          <p:cNvPr id="5" name="Fußzeilenplatzhalter 4">
            <a:extLst>
              <a:ext uri="{FF2B5EF4-FFF2-40B4-BE49-F238E27FC236}">
                <a16:creationId xmlns="" xmlns:a16="http://schemas.microsoft.com/office/drawing/2014/main" id="{48E3AA05-305A-4DDC-9FBC-43BE957949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 xmlns:a16="http://schemas.microsoft.com/office/drawing/2014/main" id="{336B12A0-5CF2-4629-90BB-14C4D1ADE2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7875E-AF7C-4EF0-97FA-8D3C7F020879}" type="slidenum">
              <a:rPr lang="de-DE" smtClean="0"/>
              <a:pPr/>
              <a:t>‹#›</a:t>
            </a:fld>
            <a:endParaRPr lang="de-DE"/>
          </a:p>
        </p:txBody>
      </p:sp>
    </p:spTree>
    <p:extLst>
      <p:ext uri="{BB962C8B-B14F-4D97-AF65-F5344CB8AC3E}">
        <p14:creationId xmlns="" xmlns:p14="http://schemas.microsoft.com/office/powerpoint/2010/main" val="2235029682"/>
      </p:ext>
    </p:extLst>
  </p:cSld>
  <p:clrMap bg1="lt1" tx1="dk1" bg2="lt2" tx2="dk2" accent1="accent1" accent2="accent2" accent3="accent3" accent4="accent4" accent5="accent5" accent6="accent6" hlink="hlink" folHlink="folHlink"/>
  <p:sldLayoutIdLst>
    <p:sldLayoutId id="2147483664" r:id="rId1"/>
    <p:sldLayoutId id="2147483661" r:id="rId2"/>
    <p:sldLayoutId id="2147483668" r:id="rId3"/>
    <p:sldLayoutId id="2147483680" r:id="rId4"/>
    <p:sldLayoutId id="2147483666" r:id="rId5"/>
    <p:sldLayoutId id="2147483687" r:id="rId6"/>
    <p:sldLayoutId id="2147483674" r:id="rId7"/>
    <p:sldLayoutId id="2147483683" r:id="rId8"/>
    <p:sldLayoutId id="2147483675" r:id="rId9"/>
    <p:sldLayoutId id="2147483684" r:id="rId10"/>
    <p:sldLayoutId id="2147483682" r:id="rId11"/>
    <p:sldLayoutId id="2147483685" r:id="rId12"/>
    <p:sldLayoutId id="2147483688" r:id="rId13"/>
    <p:sldLayoutId id="2147483676" r:id="rId14"/>
    <p:sldLayoutId id="2147483686" r:id="rId15"/>
    <p:sldLayoutId id="2147483665" r:id="rId16"/>
    <p:sldLayoutId id="214748368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24.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helpfulprofessor.com/reciprocal-teaching/" TargetMode="External"/><Relationship Id="rId2" Type="http://schemas.openxmlformats.org/officeDocument/2006/relationships/hyperlink" Target="https://wpgs.de/fachtexte/agile-teams-definition-und-fuehrung/"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20.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A06BF6CF-77C2-4BB1-8AFB-F205B7C78A23}"/>
              </a:ext>
            </a:extLst>
          </p:cNvPr>
          <p:cNvSpPr>
            <a:spLocks noGrp="1"/>
          </p:cNvSpPr>
          <p:nvPr>
            <p:ph type="title"/>
          </p:nvPr>
        </p:nvSpPr>
        <p:spPr>
          <a:xfrm>
            <a:off x="138896" y="1535646"/>
            <a:ext cx="5957104" cy="2308324"/>
          </a:xfrm>
        </p:spPr>
        <p:txBody>
          <a:bodyPr/>
          <a:lstStyle/>
          <a:p>
            <a:pPr algn="ctr"/>
            <a:r>
              <a:rPr lang="el-GR" b="1" dirty="0"/>
              <a:t>Κατάλογος ευέλικτων μεθόδων ομαδικής εργασίας για την τάξη 
</a:t>
            </a:r>
            <a:endParaRPr lang="de-DE" b="1" dirty="0"/>
          </a:p>
        </p:txBody>
      </p:sp>
      <p:sp>
        <p:nvSpPr>
          <p:cNvPr id="2" name="Textfeld 1">
            <a:extLst>
              <a:ext uri="{FF2B5EF4-FFF2-40B4-BE49-F238E27FC236}">
                <a16:creationId xmlns="" xmlns:a16="http://schemas.microsoft.com/office/drawing/2014/main" id="{7A489836-B9B9-0ED5-6E18-7F0B12D5F4FD}"/>
              </a:ext>
            </a:extLst>
          </p:cNvPr>
          <p:cNvSpPr txBox="1"/>
          <p:nvPr/>
        </p:nvSpPr>
        <p:spPr>
          <a:xfrm>
            <a:off x="353385" y="4648593"/>
            <a:ext cx="5324355" cy="646331"/>
          </a:xfrm>
          <a:prstGeom prst="rect">
            <a:avLst/>
          </a:prstGeom>
          <a:noFill/>
        </p:spPr>
        <p:txBody>
          <a:bodyPr wrap="square" rtlCol="0">
            <a:spAutoFit/>
          </a:bodyPr>
          <a:lstStyle/>
          <a:p>
            <a:pPr algn="ctr"/>
            <a:r>
              <a:rPr lang="de-DE" dirty="0">
                <a:solidFill>
                  <a:schemeClr val="bg1"/>
                </a:solidFill>
              </a:rPr>
              <a:t>Tiana Piesendel – Helliwood </a:t>
            </a:r>
            <a:r>
              <a:rPr lang="de-DE" dirty="0" err="1">
                <a:solidFill>
                  <a:schemeClr val="bg1"/>
                </a:solidFill>
              </a:rPr>
              <a:t>media</a:t>
            </a:r>
            <a:r>
              <a:rPr lang="de-DE" dirty="0">
                <a:solidFill>
                  <a:schemeClr val="bg1"/>
                </a:solidFill>
              </a:rPr>
              <a:t> &amp; </a:t>
            </a:r>
            <a:r>
              <a:rPr lang="de-DE" dirty="0" err="1">
                <a:solidFill>
                  <a:schemeClr val="bg1"/>
                </a:solidFill>
              </a:rPr>
              <a:t>education</a:t>
            </a:r>
            <a:endParaRPr lang="de-DE" dirty="0">
              <a:solidFill>
                <a:schemeClr val="bg1"/>
              </a:solidFill>
            </a:endParaRPr>
          </a:p>
          <a:p>
            <a:pPr algn="ctr"/>
            <a:r>
              <a:rPr lang="de-DE" dirty="0">
                <a:solidFill>
                  <a:schemeClr val="bg1"/>
                </a:solidFill>
              </a:rPr>
              <a:t>Maximilian Plag - Helliwood </a:t>
            </a:r>
            <a:r>
              <a:rPr lang="de-DE" dirty="0" err="1">
                <a:solidFill>
                  <a:schemeClr val="bg1"/>
                </a:solidFill>
              </a:rPr>
              <a:t>media</a:t>
            </a:r>
            <a:r>
              <a:rPr lang="de-DE" dirty="0">
                <a:solidFill>
                  <a:schemeClr val="bg1"/>
                </a:solidFill>
              </a:rPr>
              <a:t> &amp; </a:t>
            </a:r>
            <a:r>
              <a:rPr lang="de-DE" dirty="0" err="1">
                <a:solidFill>
                  <a:schemeClr val="bg1"/>
                </a:solidFill>
              </a:rPr>
              <a:t>education</a:t>
            </a:r>
            <a:endParaRPr lang="de-DE" dirty="0">
              <a:solidFill>
                <a:schemeClr val="bg1"/>
              </a:solidFill>
            </a:endParaRPr>
          </a:p>
        </p:txBody>
      </p:sp>
    </p:spTree>
    <p:extLst>
      <p:ext uri="{BB962C8B-B14F-4D97-AF65-F5344CB8AC3E}">
        <p14:creationId xmlns="" xmlns:p14="http://schemas.microsoft.com/office/powerpoint/2010/main" val="1055825857"/>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platzhalter 13">
            <a:extLst>
              <a:ext uri="{FF2B5EF4-FFF2-40B4-BE49-F238E27FC236}">
                <a16:creationId xmlns="" xmlns:a16="http://schemas.microsoft.com/office/drawing/2014/main" id="{2A0AD586-3D09-A1F5-9904-90EA2CE64F99}"/>
              </a:ext>
            </a:extLst>
          </p:cNvPr>
          <p:cNvSpPr>
            <a:spLocks noGrp="1"/>
          </p:cNvSpPr>
          <p:nvPr>
            <p:ph type="body" sz="quarter" idx="10"/>
          </p:nvPr>
        </p:nvSpPr>
        <p:spPr>
          <a:xfrm>
            <a:off x="4360403" y="450761"/>
            <a:ext cx="7315659" cy="5857965"/>
          </a:xfrm>
        </p:spPr>
        <p:txBody>
          <a:bodyPr>
            <a:normAutofit fontScale="92500" lnSpcReduction="10000"/>
          </a:bodyPr>
          <a:lstStyle/>
          <a:p>
            <a:pPr marL="0" indent="0">
              <a:lnSpc>
                <a:spcPct val="100000"/>
              </a:lnSpc>
              <a:spcBef>
                <a:spcPts val="0"/>
              </a:spcBef>
              <a:buNone/>
            </a:pPr>
            <a:r>
              <a:rPr lang="el-GR" b="1" i="1" dirty="0">
                <a:solidFill>
                  <a:srgbClr val="006292"/>
                </a:solidFill>
              </a:rPr>
              <a:t>Η αμοιβαία διδασκαλία μπορεί να είναι μια ισχυρή μέθοδος στην τάξη που βοηθά τους μαθητές να</a:t>
            </a:r>
            <a:r>
              <a:rPr lang="en-US" b="1" i="1" dirty="0">
                <a:solidFill>
                  <a:srgbClr val="006292"/>
                </a:solidFill>
              </a:rPr>
              <a:t>…</a:t>
            </a:r>
          </a:p>
          <a:p>
            <a:pPr marL="0" indent="0">
              <a:lnSpc>
                <a:spcPct val="150000"/>
              </a:lnSpc>
              <a:spcBef>
                <a:spcPts val="0"/>
              </a:spcBef>
              <a:buNone/>
            </a:pPr>
            <a:endParaRPr lang="en-US" sz="1800" dirty="0"/>
          </a:p>
          <a:p>
            <a:pPr lvl="1">
              <a:lnSpc>
                <a:spcPct val="150000"/>
              </a:lnSpc>
            </a:pPr>
            <a:r>
              <a:rPr lang="el-GR" sz="1900" i="1" dirty="0">
                <a:solidFill>
                  <a:srgbClr val="231F20"/>
                </a:solidFill>
                <a:latin typeface="open-sans"/>
              </a:rPr>
              <a:t>βελτιώσουν την αναγνωστική τους κατανόηση
συζητούν τις κύριες ερωτήσεις σε μια ομαδική κατάσταση
μαθαίνουν ενώ διδάσκουν άλλους 
αναπτύσσουν νέες ιδέες, σκέψεις και ερωτήματα 
</a:t>
            </a:r>
            <a:r>
              <a:rPr lang="el-GR" sz="1900" i="1" dirty="0" smtClean="0">
                <a:solidFill>
                  <a:srgbClr val="231F20"/>
                </a:solidFill>
                <a:latin typeface="open-sans"/>
              </a:rPr>
              <a:t>αναπτύσσουν </a:t>
            </a:r>
            <a:r>
              <a:rPr lang="el-GR" sz="1900" i="1" dirty="0" err="1">
                <a:solidFill>
                  <a:srgbClr val="231F20"/>
                </a:solidFill>
                <a:latin typeface="open-sans"/>
              </a:rPr>
              <a:t>μεταγνώση</a:t>
            </a:r>
            <a:r>
              <a:rPr lang="el-GR" sz="1900" i="1" dirty="0">
                <a:solidFill>
                  <a:srgbClr val="231F20"/>
                </a:solidFill>
                <a:latin typeface="open-sans"/>
              </a:rPr>
              <a:t> και κοινωνικές δεξιότητες
συνοψίζουν και αναλύουν σύνθετα κείμενα σε επισημάνσεις
</a:t>
            </a:r>
            <a:r>
              <a:rPr lang="el-GR" sz="1900" i="1" dirty="0" smtClean="0">
                <a:solidFill>
                  <a:srgbClr val="231F20"/>
                </a:solidFill>
                <a:latin typeface="open-sans"/>
              </a:rPr>
              <a:t>μαθαίνουν </a:t>
            </a:r>
            <a:r>
              <a:rPr lang="el-GR" sz="1900" i="1" dirty="0">
                <a:solidFill>
                  <a:srgbClr val="231F20"/>
                </a:solidFill>
                <a:latin typeface="open-sans"/>
              </a:rPr>
              <a:t>πώς να κάνουν σημαντικές ερωτήσεις σχετικά με ένα κείμενο
αναπτύσσουν νέο λεξιλόγιο και γνώσεις
</a:t>
            </a:r>
            <a:r>
              <a:rPr lang="el-GR" sz="1900" i="1" dirty="0" smtClean="0">
                <a:solidFill>
                  <a:srgbClr val="231F20"/>
                </a:solidFill>
                <a:latin typeface="open-sans"/>
              </a:rPr>
              <a:t>αυξήσουν την </a:t>
            </a:r>
            <a:r>
              <a:rPr lang="el-GR" sz="1900" i="1" dirty="0" err="1" smtClean="0">
                <a:solidFill>
                  <a:srgbClr val="231F20"/>
                </a:solidFill>
                <a:latin typeface="open-sans"/>
              </a:rPr>
              <a:t>ενσυναίσθησή</a:t>
            </a:r>
            <a:r>
              <a:rPr lang="el-GR" sz="1900" i="1" dirty="0" smtClean="0">
                <a:solidFill>
                  <a:srgbClr val="231F20"/>
                </a:solidFill>
                <a:latin typeface="open-sans"/>
              </a:rPr>
              <a:t> τους</a:t>
            </a:r>
            <a:endParaRPr lang="en-US" sz="1900" i="1" dirty="0">
              <a:solidFill>
                <a:srgbClr val="231F20"/>
              </a:solidFill>
              <a:latin typeface="open-sans"/>
            </a:endParaRPr>
          </a:p>
        </p:txBody>
      </p:sp>
      <p:sp>
        <p:nvSpPr>
          <p:cNvPr id="20" name="Titel 1">
            <a:extLst>
              <a:ext uri="{FF2B5EF4-FFF2-40B4-BE49-F238E27FC236}">
                <a16:creationId xmlns="" xmlns:a16="http://schemas.microsoft.com/office/drawing/2014/main" id="{5B3F7E2F-CEBF-5B3C-4058-F88A7AFD3BF5}"/>
              </a:ext>
            </a:extLst>
          </p:cNvPr>
          <p:cNvSpPr txBox="1">
            <a:spLocks/>
          </p:cNvSpPr>
          <p:nvPr/>
        </p:nvSpPr>
        <p:spPr>
          <a:xfrm>
            <a:off x="657611" y="161475"/>
            <a:ext cx="2655787" cy="1421928"/>
          </a:xfrm>
          <a:prstGeom prst="rect">
            <a:avLst/>
          </a:prstGeom>
        </p:spPr>
        <p:txBody>
          <a:bodyPr vert="horz" wrap="square" lIns="72000" tIns="45720" rIns="91440" bIns="45720" rtlCol="0" anchor="b" anchorCtr="0">
            <a:sp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kumimoji="0" lang="el-GR" sz="3200" b="1" i="0" u="none" strike="noStrike" kern="1200" cap="none" spc="0" normalizeH="0" baseline="0" noProof="0" dirty="0">
                <a:ln>
                  <a:noFill/>
                </a:ln>
                <a:solidFill>
                  <a:prstClr val="white"/>
                </a:solidFill>
                <a:effectLst/>
                <a:uLnTx/>
                <a:uFillTx/>
                <a:latin typeface="Calibri" panose="020F0502020204030204"/>
                <a:ea typeface="+mn-ea"/>
                <a:cs typeface="+mn-cs"/>
              </a:rPr>
              <a:t>Μέθοδος 2
Αμοιβαία διδασκαλία</a:t>
            </a:r>
            <a:endParaRPr lang="de-DE" sz="2400" dirty="0">
              <a:solidFill>
                <a:schemeClr val="bg1"/>
              </a:solidFill>
              <a:latin typeface="+mn-lt"/>
            </a:endParaRPr>
          </a:p>
        </p:txBody>
      </p:sp>
    </p:spTree>
    <p:extLst>
      <p:ext uri="{BB962C8B-B14F-4D97-AF65-F5344CB8AC3E}">
        <p14:creationId xmlns="" xmlns:p14="http://schemas.microsoft.com/office/powerpoint/2010/main" val="2854866270"/>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platzhalter 13">
            <a:extLst>
              <a:ext uri="{FF2B5EF4-FFF2-40B4-BE49-F238E27FC236}">
                <a16:creationId xmlns="" xmlns:a16="http://schemas.microsoft.com/office/drawing/2014/main" id="{4AC1F7F0-806C-242E-4243-F8476B78D11F}"/>
              </a:ext>
            </a:extLst>
          </p:cNvPr>
          <p:cNvSpPr>
            <a:spLocks noGrp="1"/>
          </p:cNvSpPr>
          <p:nvPr>
            <p:ph type="body" sz="quarter" idx="10"/>
          </p:nvPr>
        </p:nvSpPr>
        <p:spPr>
          <a:xfrm>
            <a:off x="4360403" y="604674"/>
            <a:ext cx="7315659" cy="5704052"/>
          </a:xfrm>
        </p:spPr>
        <p:txBody>
          <a:bodyPr>
            <a:normAutofit/>
          </a:bodyPr>
          <a:lstStyle/>
          <a:p>
            <a:pPr marL="0" indent="0">
              <a:lnSpc>
                <a:spcPct val="100000"/>
              </a:lnSpc>
              <a:spcBef>
                <a:spcPts val="0"/>
              </a:spcBef>
              <a:buNone/>
            </a:pPr>
            <a:r>
              <a:rPr lang="el-GR" sz="1800" dirty="0"/>
              <a:t>Η μέθοδος </a:t>
            </a:r>
            <a:r>
              <a:rPr lang="el-GR" sz="1800" b="1" dirty="0" err="1"/>
              <a:t>Think-Pair-Share</a:t>
            </a:r>
            <a:r>
              <a:rPr lang="el-GR" sz="1800" b="1" dirty="0"/>
              <a:t> (TPS) </a:t>
            </a:r>
            <a:r>
              <a:rPr lang="el-GR" sz="1800" dirty="0"/>
              <a:t>είναι μια συνεργατική στρατηγική μάθησης όπου οι μαθητές συνεργάζονται για να λύσουν ένα πρόβλημα ή να συζητήσουν μια ερώτηση για ένα δεδομένο θέμα. Μπορεί εύκολα να χρησιμοποιηθεί για διαφορετικές καθημερινές δραστηριότητες στην τάξη και σε οποιοδήποτε θέμα. Αυτό το εργαλείο εκμάθησης βοηθά τους ντροπαλούς συμμετέχοντες να αισθάνονται πιο άνετα ενώ μοιράζονται τις σκέψεις τους</a:t>
            </a:r>
            <a:r>
              <a:rPr lang="en-US" sz="1800" dirty="0"/>
              <a:t>.</a:t>
            </a:r>
          </a:p>
          <a:p>
            <a:pPr marL="0" indent="0">
              <a:lnSpc>
                <a:spcPct val="100000"/>
              </a:lnSpc>
              <a:spcBef>
                <a:spcPts val="0"/>
              </a:spcBef>
              <a:buNone/>
            </a:pPr>
            <a:endParaRPr lang="en-US" sz="1900" dirty="0"/>
          </a:p>
        </p:txBody>
      </p:sp>
      <p:sp>
        <p:nvSpPr>
          <p:cNvPr id="19" name="Titel 1">
            <a:extLst>
              <a:ext uri="{FF2B5EF4-FFF2-40B4-BE49-F238E27FC236}">
                <a16:creationId xmlns="" xmlns:a16="http://schemas.microsoft.com/office/drawing/2014/main" id="{AAA755AC-493A-CCD9-6CCE-8444DDDFABC3}"/>
              </a:ext>
            </a:extLst>
          </p:cNvPr>
          <p:cNvSpPr txBox="1">
            <a:spLocks/>
          </p:cNvSpPr>
          <p:nvPr/>
        </p:nvSpPr>
        <p:spPr>
          <a:xfrm>
            <a:off x="129091" y="123321"/>
            <a:ext cx="3894267" cy="2363724"/>
          </a:xfrm>
          <a:prstGeom prst="rect">
            <a:avLst/>
          </a:prstGeom>
        </p:spPr>
        <p:txBody>
          <a:bodyPr vert="horz" wrap="square" lIns="72000" tIns="45720" rIns="91440" bIns="45720" rtlCol="0" anchor="b" anchorCtr="0">
            <a:sp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l-GR" sz="2800" b="1" dirty="0">
                <a:solidFill>
                  <a:schemeClr val="bg1"/>
                </a:solidFill>
                <a:latin typeface="+mn-lt"/>
              </a:rPr>
              <a:t>Μέθοδος 3</a:t>
            </a:r>
          </a:p>
          <a:p>
            <a:pPr algn="ctr"/>
            <a:r>
              <a:rPr lang="en-US" sz="2800" b="1" dirty="0">
                <a:solidFill>
                  <a:schemeClr val="bg1"/>
                </a:solidFill>
                <a:latin typeface="+mn-lt"/>
              </a:rPr>
              <a:t>Think-Pair-Share (TPS)</a:t>
            </a:r>
            <a:r>
              <a:rPr lang="el-GR" sz="2800" b="1" dirty="0">
                <a:solidFill>
                  <a:schemeClr val="bg1"/>
                </a:solidFill>
                <a:latin typeface="+mn-lt"/>
              </a:rPr>
              <a:t>
</a:t>
            </a:r>
            <a:r>
              <a:rPr lang="el-GR" sz="2800" b="1" dirty="0" smtClean="0">
                <a:solidFill>
                  <a:schemeClr val="bg1"/>
                </a:solidFill>
                <a:latin typeface="+mn-lt"/>
              </a:rPr>
              <a:t>Σκέψου-Ζευγάρωσε-Μοιράσου</a:t>
            </a:r>
            <a:r>
              <a:rPr lang="el-GR" b="1" dirty="0">
                <a:solidFill>
                  <a:schemeClr val="bg1"/>
                </a:solidFill>
                <a:latin typeface="+mn-lt"/>
              </a:rPr>
              <a:t>
</a:t>
            </a:r>
            <a:endParaRPr lang="de-DE" sz="2400" dirty="0">
              <a:solidFill>
                <a:schemeClr val="bg1"/>
              </a:solidFill>
              <a:latin typeface="+mn-lt"/>
            </a:endParaRPr>
          </a:p>
        </p:txBody>
      </p:sp>
      <p:sp>
        <p:nvSpPr>
          <p:cNvPr id="4" name="Rechteck 3">
            <a:extLst>
              <a:ext uri="{FF2B5EF4-FFF2-40B4-BE49-F238E27FC236}">
                <a16:creationId xmlns="" xmlns:a16="http://schemas.microsoft.com/office/drawing/2014/main" id="{9E132A36-8384-2A64-B96E-D75F1A268010}"/>
              </a:ext>
            </a:extLst>
          </p:cNvPr>
          <p:cNvSpPr/>
          <p:nvPr/>
        </p:nvSpPr>
        <p:spPr>
          <a:xfrm>
            <a:off x="4355662" y="2950270"/>
            <a:ext cx="1951979" cy="1108686"/>
          </a:xfrm>
          <a:prstGeom prst="rect">
            <a:avLst/>
          </a:prstGeom>
          <a:solidFill>
            <a:srgbClr val="ED8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i="1" dirty="0">
                <a:solidFill>
                  <a:schemeClr val="bg1"/>
                </a:solidFill>
                <a:latin typeface="-apple-system"/>
              </a:rPr>
              <a:t>Σκέφτομαι
</a:t>
            </a:r>
            <a:endParaRPr lang="de-DE" sz="2000" b="1" i="1" dirty="0">
              <a:solidFill>
                <a:schemeClr val="bg1"/>
              </a:solidFill>
              <a:latin typeface="-apple-system"/>
            </a:endParaRPr>
          </a:p>
        </p:txBody>
      </p:sp>
      <p:sp>
        <p:nvSpPr>
          <p:cNvPr id="6" name="Rechteck 5">
            <a:extLst>
              <a:ext uri="{FF2B5EF4-FFF2-40B4-BE49-F238E27FC236}">
                <a16:creationId xmlns="" xmlns:a16="http://schemas.microsoft.com/office/drawing/2014/main" id="{9281A283-F5A7-E0BA-F389-15C50AE5C662}"/>
              </a:ext>
            </a:extLst>
          </p:cNvPr>
          <p:cNvSpPr/>
          <p:nvPr/>
        </p:nvSpPr>
        <p:spPr>
          <a:xfrm>
            <a:off x="7148767" y="2940027"/>
            <a:ext cx="1738930" cy="11086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i="1" dirty="0"/>
              <a:t>Ζευγαρώνω
</a:t>
            </a:r>
            <a:endParaRPr lang="de-DE" sz="2000" b="1" i="1" dirty="0"/>
          </a:p>
        </p:txBody>
      </p:sp>
      <p:sp>
        <p:nvSpPr>
          <p:cNvPr id="8" name="Rechteck 7">
            <a:extLst>
              <a:ext uri="{FF2B5EF4-FFF2-40B4-BE49-F238E27FC236}">
                <a16:creationId xmlns="" xmlns:a16="http://schemas.microsoft.com/office/drawing/2014/main" id="{62835E12-3495-9078-272B-19573E74D700}"/>
              </a:ext>
            </a:extLst>
          </p:cNvPr>
          <p:cNvSpPr/>
          <p:nvPr/>
        </p:nvSpPr>
        <p:spPr>
          <a:xfrm>
            <a:off x="9654841" y="2950270"/>
            <a:ext cx="1951979" cy="1108686"/>
          </a:xfrm>
          <a:prstGeom prst="rect">
            <a:avLst/>
          </a:prstGeom>
          <a:solidFill>
            <a:srgbClr val="68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i="1" dirty="0"/>
              <a:t>Μοιράζομαι
</a:t>
            </a:r>
            <a:endParaRPr lang="de-DE" sz="2000" b="1" i="1" dirty="0"/>
          </a:p>
        </p:txBody>
      </p:sp>
      <p:sp>
        <p:nvSpPr>
          <p:cNvPr id="9" name="Pfeil: nach rechts 8">
            <a:extLst>
              <a:ext uri="{FF2B5EF4-FFF2-40B4-BE49-F238E27FC236}">
                <a16:creationId xmlns="" xmlns:a16="http://schemas.microsoft.com/office/drawing/2014/main" id="{C9F533E1-8314-4DE4-52DB-7DFFCA1807A6}"/>
              </a:ext>
            </a:extLst>
          </p:cNvPr>
          <p:cNvSpPr/>
          <p:nvPr/>
        </p:nvSpPr>
        <p:spPr>
          <a:xfrm>
            <a:off x="6441120" y="3238811"/>
            <a:ext cx="660620" cy="415126"/>
          </a:xfrm>
          <a:prstGeom prst="rightArrow">
            <a:avLst/>
          </a:prstGeom>
          <a:solidFill>
            <a:srgbClr val="ED8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a:extLst>
              <a:ext uri="{FF2B5EF4-FFF2-40B4-BE49-F238E27FC236}">
                <a16:creationId xmlns="" xmlns:a16="http://schemas.microsoft.com/office/drawing/2014/main" id="{EB6DC330-E248-00BE-8CB9-2987F41829BC}"/>
              </a:ext>
            </a:extLst>
          </p:cNvPr>
          <p:cNvSpPr/>
          <p:nvPr/>
        </p:nvSpPr>
        <p:spPr>
          <a:xfrm>
            <a:off x="8924979" y="3260709"/>
            <a:ext cx="660620" cy="415126"/>
          </a:xfrm>
          <a:prstGeom prst="rightArrow">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 xmlns:a16="http://schemas.microsoft.com/office/drawing/2014/main" id="{30DCBF38-9C37-1AB2-9DED-20D750303B3D}"/>
              </a:ext>
            </a:extLst>
          </p:cNvPr>
          <p:cNvSpPr txBox="1"/>
          <p:nvPr/>
        </p:nvSpPr>
        <p:spPr>
          <a:xfrm>
            <a:off x="4355662" y="4167833"/>
            <a:ext cx="2188762" cy="1200329"/>
          </a:xfrm>
          <a:prstGeom prst="rect">
            <a:avLst/>
          </a:prstGeom>
          <a:noFill/>
        </p:spPr>
        <p:txBody>
          <a:bodyPr wrap="square" rtlCol="0">
            <a:spAutoFit/>
          </a:bodyPr>
          <a:lstStyle/>
          <a:p>
            <a:r>
              <a:rPr lang="el-GR" dirty="0">
                <a:solidFill>
                  <a:srgbClr val="ED862D"/>
                </a:solidFill>
              </a:rPr>
              <a:t>Οι μαθητές σκέφτονται ατομικά για μια ερώτηση.
</a:t>
            </a:r>
            <a:endParaRPr lang="en-US" i="1" dirty="0">
              <a:solidFill>
                <a:srgbClr val="ED862D"/>
              </a:solidFill>
            </a:endParaRPr>
          </a:p>
        </p:txBody>
      </p:sp>
      <p:sp>
        <p:nvSpPr>
          <p:cNvPr id="13" name="Textfeld 12">
            <a:extLst>
              <a:ext uri="{FF2B5EF4-FFF2-40B4-BE49-F238E27FC236}">
                <a16:creationId xmlns="" xmlns:a16="http://schemas.microsoft.com/office/drawing/2014/main" id="{8718B526-9F6C-8021-D822-57629AE7F9F4}"/>
              </a:ext>
            </a:extLst>
          </p:cNvPr>
          <p:cNvSpPr txBox="1"/>
          <p:nvPr/>
        </p:nvSpPr>
        <p:spPr>
          <a:xfrm>
            <a:off x="7115011" y="4134885"/>
            <a:ext cx="2348664" cy="2031325"/>
          </a:xfrm>
          <a:prstGeom prst="rect">
            <a:avLst/>
          </a:prstGeom>
          <a:noFill/>
        </p:spPr>
        <p:txBody>
          <a:bodyPr wrap="square" rtlCol="0">
            <a:spAutoFit/>
          </a:bodyPr>
          <a:lstStyle/>
          <a:p>
            <a:r>
              <a:rPr lang="el-GR" dirty="0">
                <a:solidFill>
                  <a:srgbClr val="4472C4"/>
                </a:solidFill>
              </a:rPr>
              <a:t>Οι μαθητές ζευγαρώνουν και μοιράζονται τις σκέψεις τους με έναν συμμαθητή ή μια μικρή ομάδα.
</a:t>
            </a:r>
            <a:endParaRPr lang="en-US" dirty="0">
              <a:solidFill>
                <a:srgbClr val="4472C4"/>
              </a:solidFill>
            </a:endParaRPr>
          </a:p>
        </p:txBody>
      </p:sp>
      <p:sp>
        <p:nvSpPr>
          <p:cNvPr id="14" name="Textfeld 13">
            <a:extLst>
              <a:ext uri="{FF2B5EF4-FFF2-40B4-BE49-F238E27FC236}">
                <a16:creationId xmlns="" xmlns:a16="http://schemas.microsoft.com/office/drawing/2014/main" id="{5A942DE0-085E-C2BC-BA82-E3B775963641}"/>
              </a:ext>
            </a:extLst>
          </p:cNvPr>
          <p:cNvSpPr txBox="1"/>
          <p:nvPr/>
        </p:nvSpPr>
        <p:spPr>
          <a:xfrm>
            <a:off x="9492040" y="4232428"/>
            <a:ext cx="2405918" cy="1969770"/>
          </a:xfrm>
          <a:prstGeom prst="rect">
            <a:avLst/>
          </a:prstGeom>
          <a:noFill/>
        </p:spPr>
        <p:txBody>
          <a:bodyPr wrap="square" rtlCol="0">
            <a:spAutoFit/>
          </a:bodyPr>
          <a:lstStyle/>
          <a:p>
            <a:r>
              <a:rPr lang="el-GR" dirty="0">
                <a:solidFill>
                  <a:srgbClr val="68D0C8"/>
                </a:solidFill>
              </a:rPr>
              <a:t>Οι μαθητές μοιράζονται ιδέες με μια μεγαλύτερη ομάδα ή ολόκληρη την τάξη. 
</a:t>
            </a:r>
            <a:endParaRPr lang="en-US" sz="1600" b="1" dirty="0">
              <a:solidFill>
                <a:srgbClr val="006292"/>
              </a:solidFill>
            </a:endParaRPr>
          </a:p>
          <a:p>
            <a:endParaRPr lang="en-US" sz="1600" b="1" dirty="0">
              <a:solidFill>
                <a:srgbClr val="006292"/>
              </a:solidFill>
            </a:endParaRPr>
          </a:p>
          <a:p>
            <a:endParaRPr lang="en-US" sz="1600" i="1" dirty="0">
              <a:solidFill>
                <a:srgbClr val="006292"/>
              </a:solidFill>
            </a:endParaRPr>
          </a:p>
        </p:txBody>
      </p:sp>
      <p:pic>
        <p:nvPicPr>
          <p:cNvPr id="22" name="Grafik 21" descr="Chat mit einfarbiger Füllung">
            <a:extLst>
              <a:ext uri="{FF2B5EF4-FFF2-40B4-BE49-F238E27FC236}">
                <a16:creationId xmlns="" xmlns:a16="http://schemas.microsoft.com/office/drawing/2014/main" id="{7F0CBD4C-742D-0C0E-913C-A3CD9A2A0F38}"/>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10237799" y="5610523"/>
            <a:ext cx="914400" cy="914400"/>
          </a:xfrm>
          <a:prstGeom prst="rect">
            <a:avLst/>
          </a:prstGeom>
        </p:spPr>
      </p:pic>
      <p:sp>
        <p:nvSpPr>
          <p:cNvPr id="23" name="Textplatzhalter 13">
            <a:extLst>
              <a:ext uri="{FF2B5EF4-FFF2-40B4-BE49-F238E27FC236}">
                <a16:creationId xmlns="" xmlns:a16="http://schemas.microsoft.com/office/drawing/2014/main" id="{731736D4-3208-1602-B693-EFF9701BCEE1}"/>
              </a:ext>
            </a:extLst>
          </p:cNvPr>
          <p:cNvSpPr txBox="1">
            <a:spLocks/>
          </p:cNvSpPr>
          <p:nvPr/>
        </p:nvSpPr>
        <p:spPr>
          <a:xfrm>
            <a:off x="4360403" y="432700"/>
            <a:ext cx="7315659" cy="58579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panose="05000000000000000000" pitchFamily="2" charset="2"/>
              <a:buNone/>
            </a:pPr>
            <a:r>
              <a:rPr lang="en-US" sz="5500" dirty="0"/>
              <a:t/>
            </a:r>
            <a:br>
              <a:rPr lang="en-US" sz="5500" dirty="0"/>
            </a:br>
            <a:endParaRPr lang="en-US" sz="1900" dirty="0"/>
          </a:p>
        </p:txBody>
      </p:sp>
      <p:pic>
        <p:nvPicPr>
          <p:cNvPr id="26" name="Grafik 25" descr="Sitzungssaal mit einfarbiger Füllung">
            <a:extLst>
              <a:ext uri="{FF2B5EF4-FFF2-40B4-BE49-F238E27FC236}">
                <a16:creationId xmlns="" xmlns:a16="http://schemas.microsoft.com/office/drawing/2014/main" id="{3841BDAD-AC04-F6A7-36AC-C3AB9C60E217}"/>
              </a:ext>
            </a:extLst>
          </p:cNvPr>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tretch>
            <a:fillRect/>
          </a:stretch>
        </p:blipFill>
        <p:spPr>
          <a:xfrm>
            <a:off x="7374943" y="5610523"/>
            <a:ext cx="914400" cy="914400"/>
          </a:xfrm>
          <a:prstGeom prst="rect">
            <a:avLst/>
          </a:prstGeom>
        </p:spPr>
      </p:pic>
      <p:pic>
        <p:nvPicPr>
          <p:cNvPr id="27" name="Grafik 26" descr="Gehirn im Kopf mit einfarbiger Füllung">
            <a:extLst>
              <a:ext uri="{FF2B5EF4-FFF2-40B4-BE49-F238E27FC236}">
                <a16:creationId xmlns="" xmlns:a16="http://schemas.microsoft.com/office/drawing/2014/main" id="{F0607F28-39A5-E805-2459-8EBD2B49CF88}"/>
              </a:ext>
            </a:extLst>
          </p:cNvPr>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tretch>
            <a:fillRect/>
          </a:stretch>
        </p:blipFill>
        <p:spPr>
          <a:xfrm>
            <a:off x="4992843" y="5548239"/>
            <a:ext cx="914400" cy="914400"/>
          </a:xfrm>
          <a:prstGeom prst="rect">
            <a:avLst/>
          </a:prstGeom>
        </p:spPr>
      </p:pic>
      <p:sp>
        <p:nvSpPr>
          <p:cNvPr id="28" name="Pfeil: nach rechts 27">
            <a:extLst>
              <a:ext uri="{FF2B5EF4-FFF2-40B4-BE49-F238E27FC236}">
                <a16:creationId xmlns="" xmlns:a16="http://schemas.microsoft.com/office/drawing/2014/main" id="{62B3CD67-3B5D-3896-1BEA-9EC825E6CFF1}"/>
              </a:ext>
            </a:extLst>
          </p:cNvPr>
          <p:cNvSpPr/>
          <p:nvPr/>
        </p:nvSpPr>
        <p:spPr>
          <a:xfrm>
            <a:off x="6134567" y="5879369"/>
            <a:ext cx="660620" cy="415126"/>
          </a:xfrm>
          <a:prstGeom prst="rightArrow">
            <a:avLst/>
          </a:prstGeom>
          <a:solidFill>
            <a:srgbClr val="ED8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Pfeil: nach rechts 28">
            <a:extLst>
              <a:ext uri="{FF2B5EF4-FFF2-40B4-BE49-F238E27FC236}">
                <a16:creationId xmlns="" xmlns:a16="http://schemas.microsoft.com/office/drawing/2014/main" id="{7C65DC57-A505-685C-5F14-CFAB479C524E}"/>
              </a:ext>
            </a:extLst>
          </p:cNvPr>
          <p:cNvSpPr/>
          <p:nvPr/>
        </p:nvSpPr>
        <p:spPr>
          <a:xfrm>
            <a:off x="8869099" y="5897160"/>
            <a:ext cx="660620" cy="415126"/>
          </a:xfrm>
          <a:prstGeom prst="rightArrow">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 xmlns:p14="http://schemas.microsoft.com/office/powerpoint/2010/main" val="733768135"/>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platzhalter 13">
            <a:extLst>
              <a:ext uri="{FF2B5EF4-FFF2-40B4-BE49-F238E27FC236}">
                <a16:creationId xmlns="" xmlns:a16="http://schemas.microsoft.com/office/drawing/2014/main" id="{4AC1F7F0-806C-242E-4243-F8476B78D11F}"/>
              </a:ext>
            </a:extLst>
          </p:cNvPr>
          <p:cNvSpPr>
            <a:spLocks noGrp="1"/>
          </p:cNvSpPr>
          <p:nvPr>
            <p:ph type="body" sz="quarter" idx="10"/>
          </p:nvPr>
        </p:nvSpPr>
        <p:spPr>
          <a:xfrm>
            <a:off x="4360403" y="450761"/>
            <a:ext cx="7831597" cy="6132919"/>
          </a:xfrm>
        </p:spPr>
        <p:txBody>
          <a:bodyPr>
            <a:normAutofit fontScale="25000" lnSpcReduction="20000"/>
          </a:bodyPr>
          <a:lstStyle/>
          <a:p>
            <a:pPr marL="0" indent="0">
              <a:lnSpc>
                <a:spcPct val="150000"/>
              </a:lnSpc>
              <a:spcBef>
                <a:spcPts val="0"/>
              </a:spcBef>
              <a:buNone/>
            </a:pPr>
            <a:r>
              <a:rPr lang="el-GR" sz="8800" b="1" i="1" dirty="0">
                <a:solidFill>
                  <a:srgbClr val="006292"/>
                </a:solidFill>
              </a:rPr>
              <a:t>Τα διαφορετικά βήματα της μεθόδου </a:t>
            </a:r>
            <a:r>
              <a:rPr lang="en-US" sz="8800" b="1" i="1" dirty="0">
                <a:solidFill>
                  <a:srgbClr val="006292"/>
                </a:solidFill>
              </a:rPr>
              <a:t>Think-Pair-Share (TPS):</a:t>
            </a:r>
            <a:endParaRPr lang="en-US" sz="8800" b="1" dirty="0"/>
          </a:p>
          <a:p>
            <a:pPr marL="0" indent="0">
              <a:lnSpc>
                <a:spcPct val="150000"/>
              </a:lnSpc>
              <a:spcBef>
                <a:spcPts val="0"/>
              </a:spcBef>
              <a:buNone/>
            </a:pPr>
            <a:endParaRPr lang="el-GR" sz="5500" dirty="0" smtClean="0"/>
          </a:p>
          <a:p>
            <a:pPr marL="0" indent="0">
              <a:lnSpc>
                <a:spcPct val="150000"/>
              </a:lnSpc>
              <a:spcBef>
                <a:spcPts val="0"/>
              </a:spcBef>
              <a:buNone/>
            </a:pPr>
            <a:endParaRPr lang="en-US" sz="5500" dirty="0"/>
          </a:p>
          <a:p>
            <a:pPr lvl="1">
              <a:lnSpc>
                <a:spcPct val="120000"/>
              </a:lnSpc>
            </a:pPr>
            <a:r>
              <a:rPr lang="el-GR" sz="7200" i="1" dirty="0"/>
              <a:t>Εισαγωγή των μαθητών στη μέθοδο TPS 
Υποβολή συγκεκριμένης ερώτησης σχετικά με ένα θέμα ή κείμενο
Αφήστε κάθε μαθητή να σκεφτεί ξεχωριστά για την ερώτηση και αφήστε τους να γράψουν τα πάντα (1-3 λεπτά)
Αναθέστε τα ζευγάρια ή τις μικρές ομάδες ή αφήστε τους μαθητές να αποφασίσουν μόνοι τους
Αφήστε τους μαθητές να μοιραστούν και να συζητήσουν τις σκέψεις και τις ιδέες τους με τον σύντροφό τους ή μια μικρή ομάδα (2-5 λεπτά)
Επέκταση του κοινού ζεύγους σε συζήτηση τάξης ή μεγαλύτερης ομάδας 
Επιτρέψτε σε κάθε ομάδα να αποφασίσει ποιος μαθητής ή μαθητές θα </a:t>
            </a:r>
            <a:r>
              <a:rPr lang="el-GR" sz="7200" i="1" dirty="0" smtClean="0"/>
              <a:t>παρουσιάσει/-</a:t>
            </a:r>
            <a:r>
              <a:rPr lang="el-GR" sz="7200" i="1" dirty="0" err="1" smtClean="0"/>
              <a:t>ουν </a:t>
            </a:r>
            <a:r>
              <a:rPr lang="el-GR" sz="7200" i="1" dirty="0"/>
              <a:t>τις σκέψεις και τις ιδέες τους σχετικά με τη δεδομένη ερώτηση
Οι μαθητές μπορούν να απεικονίσουν τις σκέψεις τους σε έναν πίνακα</a:t>
            </a:r>
            <a:endParaRPr lang="en-US" sz="7200" i="1" dirty="0"/>
          </a:p>
          <a:p>
            <a:pPr marL="457200" lvl="1" indent="0">
              <a:lnSpc>
                <a:spcPct val="150000"/>
              </a:lnSpc>
              <a:buNone/>
            </a:pPr>
            <a:endParaRPr lang="en-US" sz="7200" dirty="0"/>
          </a:p>
          <a:p>
            <a:endParaRPr lang="de-DE" dirty="0"/>
          </a:p>
        </p:txBody>
      </p:sp>
      <p:sp>
        <p:nvSpPr>
          <p:cNvPr id="19" name="Titel 1">
            <a:extLst>
              <a:ext uri="{FF2B5EF4-FFF2-40B4-BE49-F238E27FC236}">
                <a16:creationId xmlns="" xmlns:a16="http://schemas.microsoft.com/office/drawing/2014/main" id="{AAA755AC-493A-CCD9-6CCE-8444DDDFABC3}"/>
              </a:ext>
            </a:extLst>
          </p:cNvPr>
          <p:cNvSpPr txBox="1">
            <a:spLocks/>
          </p:cNvSpPr>
          <p:nvPr/>
        </p:nvSpPr>
        <p:spPr>
          <a:xfrm>
            <a:off x="172123" y="0"/>
            <a:ext cx="3722146" cy="2363724"/>
          </a:xfrm>
          <a:prstGeom prst="rect">
            <a:avLst/>
          </a:prstGeom>
        </p:spPr>
        <p:txBody>
          <a:bodyPr vert="horz" wrap="square" lIns="72000" tIns="45720" rIns="91440" bIns="45720" rtlCol="0" anchor="b" anchorCtr="0">
            <a:sp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l-GR" sz="2800" b="1" dirty="0">
                <a:solidFill>
                  <a:schemeClr val="bg1"/>
                </a:solidFill>
                <a:latin typeface="+mn-lt"/>
              </a:rPr>
              <a:t>Μέθοδος 3</a:t>
            </a:r>
          </a:p>
          <a:p>
            <a:pPr algn="ctr"/>
            <a:r>
              <a:rPr lang="el-GR" sz="2800" b="1" dirty="0" err="1">
                <a:solidFill>
                  <a:schemeClr val="bg1"/>
                </a:solidFill>
                <a:latin typeface="+mn-lt"/>
              </a:rPr>
              <a:t>Think</a:t>
            </a:r>
            <a:r>
              <a:rPr lang="el-GR" sz="2800" b="1" dirty="0">
                <a:solidFill>
                  <a:schemeClr val="bg1"/>
                </a:solidFill>
                <a:latin typeface="+mn-lt"/>
              </a:rPr>
              <a:t>-</a:t>
            </a:r>
            <a:r>
              <a:rPr lang="el-GR" sz="2800" b="1" dirty="0" err="1">
                <a:solidFill>
                  <a:schemeClr val="bg1"/>
                </a:solidFill>
                <a:latin typeface="+mn-lt"/>
              </a:rPr>
              <a:t>Pair</a:t>
            </a:r>
            <a:r>
              <a:rPr lang="el-GR" sz="2800" b="1" dirty="0">
                <a:solidFill>
                  <a:schemeClr val="bg1"/>
                </a:solidFill>
                <a:latin typeface="+mn-lt"/>
              </a:rPr>
              <a:t>-</a:t>
            </a:r>
            <a:r>
              <a:rPr lang="el-GR" sz="2800" b="1" dirty="0" err="1">
                <a:solidFill>
                  <a:schemeClr val="bg1"/>
                </a:solidFill>
                <a:latin typeface="+mn-lt"/>
              </a:rPr>
              <a:t>Share</a:t>
            </a:r>
            <a:r>
              <a:rPr lang="el-GR" sz="2800" b="1" dirty="0">
                <a:solidFill>
                  <a:schemeClr val="bg1"/>
                </a:solidFill>
                <a:latin typeface="+mn-lt"/>
              </a:rPr>
              <a:t> (TPS</a:t>
            </a:r>
            <a:r>
              <a:rPr lang="el-GR" sz="2800" b="1" dirty="0" smtClean="0">
                <a:solidFill>
                  <a:schemeClr val="bg1"/>
                </a:solidFill>
                <a:latin typeface="+mn-lt"/>
              </a:rPr>
              <a:t>)</a:t>
            </a:r>
            <a:r>
              <a:rPr lang="el-GR" sz="2800" b="1" dirty="0" smtClean="0">
                <a:solidFill>
                  <a:schemeClr val="bg1"/>
                </a:solidFill>
              </a:rPr>
              <a:t> </a:t>
            </a:r>
            <a:r>
              <a:rPr lang="el-GR" sz="2800" b="1" dirty="0" smtClean="0">
                <a:solidFill>
                  <a:schemeClr val="bg1"/>
                </a:solidFill>
                <a:latin typeface="+mn-lt"/>
              </a:rPr>
              <a:t>Σκέψου-Ζευγάρωσε-Μοιράσου</a:t>
            </a:r>
            <a:r>
              <a:rPr lang="el-GR" b="1" dirty="0" smtClean="0">
                <a:solidFill>
                  <a:schemeClr val="bg1"/>
                </a:solidFill>
              </a:rPr>
              <a:t>
</a:t>
            </a:r>
            <a:endParaRPr lang="de-DE" sz="2800" dirty="0">
              <a:solidFill>
                <a:schemeClr val="bg1"/>
              </a:solidFill>
              <a:latin typeface="+mn-lt"/>
            </a:endParaRPr>
          </a:p>
        </p:txBody>
      </p:sp>
    </p:spTree>
    <p:extLst>
      <p:ext uri="{BB962C8B-B14F-4D97-AF65-F5344CB8AC3E}">
        <p14:creationId xmlns="" xmlns:p14="http://schemas.microsoft.com/office/powerpoint/2010/main" val="2931876428"/>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platzhalter 13">
            <a:extLst>
              <a:ext uri="{FF2B5EF4-FFF2-40B4-BE49-F238E27FC236}">
                <a16:creationId xmlns="" xmlns:a16="http://schemas.microsoft.com/office/drawing/2014/main" id="{4AC1F7F0-806C-242E-4243-F8476B78D11F}"/>
              </a:ext>
            </a:extLst>
          </p:cNvPr>
          <p:cNvSpPr>
            <a:spLocks noGrp="1"/>
          </p:cNvSpPr>
          <p:nvPr>
            <p:ph type="body" sz="quarter" idx="10"/>
          </p:nvPr>
        </p:nvSpPr>
        <p:spPr>
          <a:xfrm>
            <a:off x="3958814" y="450761"/>
            <a:ext cx="8401721" cy="5857965"/>
          </a:xfrm>
        </p:spPr>
        <p:txBody>
          <a:bodyPr>
            <a:normAutofit fontScale="25000" lnSpcReduction="20000"/>
          </a:bodyPr>
          <a:lstStyle/>
          <a:p>
            <a:pPr marL="0" indent="0">
              <a:lnSpc>
                <a:spcPct val="120000"/>
              </a:lnSpc>
              <a:spcBef>
                <a:spcPts val="0"/>
              </a:spcBef>
              <a:buNone/>
            </a:pPr>
            <a:r>
              <a:rPr lang="el-GR" sz="11200" i="1" dirty="0">
                <a:solidFill>
                  <a:srgbClr val="006292"/>
                </a:solidFill>
              </a:rPr>
              <a:t>Η μέθοδος </a:t>
            </a:r>
            <a:r>
              <a:rPr lang="en-US" sz="11200" i="1" dirty="0">
                <a:solidFill>
                  <a:srgbClr val="006292"/>
                </a:solidFill>
              </a:rPr>
              <a:t>Think-Pair-Share </a:t>
            </a:r>
            <a:r>
              <a:rPr lang="el-GR" sz="11200" i="1" dirty="0">
                <a:solidFill>
                  <a:srgbClr val="006292"/>
                </a:solidFill>
              </a:rPr>
              <a:t>μπορεί να γίνει μια ισχυρή μέθοδος στην τάξη που βοηθά τους μαθητές να...</a:t>
            </a:r>
            <a:br>
              <a:rPr lang="el-GR" sz="11200" i="1" dirty="0">
                <a:solidFill>
                  <a:srgbClr val="006292"/>
                </a:solidFill>
              </a:rPr>
            </a:br>
            <a:endParaRPr lang="en-US" sz="5500" dirty="0"/>
          </a:p>
          <a:p>
            <a:pPr lvl="2">
              <a:lnSpc>
                <a:spcPct val="150000"/>
              </a:lnSpc>
            </a:pPr>
            <a:r>
              <a:rPr lang="el-GR" sz="6800" i="1" dirty="0"/>
              <a:t>αισθάνονται πιο άνετα να μοιράζονται τις δικές τους σκέψεις και ιδέες
προώθηση κοινωνικών δεξιοτήτων, δεξιοτήτων επικοινωνίας και επίλυσης προβλημάτων
αύξηση της καλύτερης κατανόησης του θέματος
να διευρύνουν το λεξιλόγιό τους και να αξιοποιήσουν προηγούμενες γνώσεις
να βελτιώσουν τις δεξιότητές τους στην ομιλία και την ακρόαση
εκφράζουν τις δικές τους ιδέες
εμπνέουν ο ένας τον άλλον 
δημιουργία νέων ιδεών
επίτευξη των στόχων του έργου
αύξηση της εμπιστοσύνης </a:t>
            </a:r>
            <a:r>
              <a:rPr lang="el-GR" sz="6800" dirty="0"/>
              <a:t>
</a:t>
            </a:r>
            <a:endParaRPr lang="de-DE" dirty="0"/>
          </a:p>
        </p:txBody>
      </p:sp>
      <p:sp>
        <p:nvSpPr>
          <p:cNvPr id="19" name="Titel 1">
            <a:extLst>
              <a:ext uri="{FF2B5EF4-FFF2-40B4-BE49-F238E27FC236}">
                <a16:creationId xmlns="" xmlns:a16="http://schemas.microsoft.com/office/drawing/2014/main" id="{AAA755AC-493A-CCD9-6CCE-8444DDDFABC3}"/>
              </a:ext>
            </a:extLst>
          </p:cNvPr>
          <p:cNvSpPr txBox="1">
            <a:spLocks/>
          </p:cNvSpPr>
          <p:nvPr/>
        </p:nvSpPr>
        <p:spPr>
          <a:xfrm>
            <a:off x="0" y="465564"/>
            <a:ext cx="3958813" cy="1569660"/>
          </a:xfrm>
          <a:prstGeom prst="rect">
            <a:avLst/>
          </a:prstGeom>
        </p:spPr>
        <p:txBody>
          <a:bodyPr vert="horz" wrap="square" lIns="72000" tIns="45720" rIns="91440" bIns="45720" rtlCol="0" anchor="b" anchorCtr="0">
            <a:sp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Μέθοδος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err="1">
                <a:ln>
                  <a:noFill/>
                </a:ln>
                <a:solidFill>
                  <a:prstClr val="white"/>
                </a:solidFill>
                <a:effectLst/>
                <a:uLnTx/>
                <a:uFillTx/>
                <a:latin typeface="Calibri" panose="020F0502020204030204"/>
                <a:ea typeface="+mn-ea"/>
                <a:cs typeface="+mn-cs"/>
              </a:rPr>
              <a:t>Think</a:t>
            </a: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l-GR" sz="2400" b="1" i="0" u="none" strike="noStrike" kern="1200" cap="none" spc="0" normalizeH="0" baseline="0" noProof="0" dirty="0" err="1">
                <a:ln>
                  <a:noFill/>
                </a:ln>
                <a:solidFill>
                  <a:prstClr val="white"/>
                </a:solidFill>
                <a:effectLst/>
                <a:uLnTx/>
                <a:uFillTx/>
                <a:latin typeface="Calibri" panose="020F0502020204030204"/>
                <a:ea typeface="+mn-ea"/>
                <a:cs typeface="+mn-cs"/>
              </a:rPr>
              <a:t>Pair</a:t>
            </a: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l-GR" sz="2400" b="1" i="0" u="none" strike="noStrike" kern="1200" cap="none" spc="0" normalizeH="0" baseline="0" noProof="0" dirty="0" err="1">
                <a:ln>
                  <a:noFill/>
                </a:ln>
                <a:solidFill>
                  <a:prstClr val="white"/>
                </a:solidFill>
                <a:effectLst/>
                <a:uLnTx/>
                <a:uFillTx/>
                <a:latin typeface="Calibri" panose="020F0502020204030204"/>
                <a:ea typeface="+mn-ea"/>
                <a:cs typeface="+mn-cs"/>
              </a:rPr>
              <a:t>Share</a:t>
            </a: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2400" b="1" i="0" u="none" strike="noStrike" kern="1200" cap="none" spc="0" normalizeH="0" baseline="0" noProof="0" dirty="0" smtClean="0">
                <a:ln>
                  <a:noFill/>
                </a:ln>
                <a:solidFill>
                  <a:prstClr val="white"/>
                </a:solidFill>
                <a:effectLst/>
                <a:uLnTx/>
                <a:uFillTx/>
                <a:latin typeface="Calibri" panose="020F0502020204030204"/>
                <a:ea typeface="+mn-ea"/>
                <a:cs typeface="+mn-cs"/>
              </a:rPr>
              <a:t>TPS) Σκέψου-Ζευγάρωσε-Μοιράσου</a:t>
            </a:r>
            <a:endPar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649729672"/>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 xmlns:a16="http://schemas.microsoft.com/office/drawing/2014/main" id="{AAA755AC-493A-CCD9-6CCE-8444DDDFABC3}"/>
              </a:ext>
            </a:extLst>
          </p:cNvPr>
          <p:cNvSpPr txBox="1">
            <a:spLocks/>
          </p:cNvSpPr>
          <p:nvPr/>
        </p:nvSpPr>
        <p:spPr>
          <a:xfrm>
            <a:off x="646853" y="88349"/>
            <a:ext cx="3010747" cy="2086725"/>
          </a:xfrm>
          <a:prstGeom prst="rect">
            <a:avLst/>
          </a:prstGeom>
        </p:spPr>
        <p:txBody>
          <a:bodyPr vert="horz" wrap="square" lIns="72000" tIns="45720" rIns="91440" bIns="45720" rtlCol="0" anchor="b" anchorCtr="0">
            <a:sp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l-GR" sz="3200" b="1" dirty="0">
                <a:solidFill>
                  <a:schemeClr val="bg1"/>
                </a:solidFill>
                <a:latin typeface="+mn-lt"/>
              </a:rPr>
              <a:t>Μέθοδος 4
Η Γυάλα </a:t>
            </a:r>
            <a:r>
              <a:rPr lang="en-US" sz="3200" b="1" dirty="0">
                <a:solidFill>
                  <a:schemeClr val="bg1"/>
                </a:solidFill>
                <a:latin typeface="+mn-lt"/>
              </a:rPr>
              <a:t>(fishbowl)</a:t>
            </a:r>
            <a:r>
              <a:rPr lang="el-GR" b="1" dirty="0">
                <a:solidFill>
                  <a:schemeClr val="bg1"/>
                </a:solidFill>
                <a:latin typeface="+mn-lt"/>
              </a:rPr>
              <a:t>
</a:t>
            </a:r>
            <a:endParaRPr lang="de-DE" sz="2400" dirty="0">
              <a:solidFill>
                <a:schemeClr val="bg1"/>
              </a:solidFill>
              <a:latin typeface="+mn-lt"/>
            </a:endParaRPr>
          </a:p>
        </p:txBody>
      </p:sp>
      <p:sp>
        <p:nvSpPr>
          <p:cNvPr id="7" name="Textplatzhalter 13">
            <a:extLst>
              <a:ext uri="{FF2B5EF4-FFF2-40B4-BE49-F238E27FC236}">
                <a16:creationId xmlns="" xmlns:a16="http://schemas.microsoft.com/office/drawing/2014/main" id="{2141EF85-9FC0-6B16-4DFF-DBC6D47F5A8B}"/>
              </a:ext>
            </a:extLst>
          </p:cNvPr>
          <p:cNvSpPr>
            <a:spLocks noGrp="1"/>
          </p:cNvSpPr>
          <p:nvPr>
            <p:ph type="body" sz="quarter" idx="10"/>
          </p:nvPr>
        </p:nvSpPr>
        <p:spPr>
          <a:xfrm>
            <a:off x="3991086" y="74854"/>
            <a:ext cx="8089752" cy="3440878"/>
          </a:xfrm>
        </p:spPr>
        <p:txBody>
          <a:bodyPr>
            <a:normAutofit fontScale="92500" lnSpcReduction="20000"/>
          </a:bodyPr>
          <a:lstStyle/>
          <a:p>
            <a:pPr marL="0" indent="0">
              <a:lnSpc>
                <a:spcPct val="150000"/>
              </a:lnSpc>
              <a:spcBef>
                <a:spcPts val="0"/>
              </a:spcBef>
              <a:buNone/>
            </a:pPr>
            <a:r>
              <a:rPr lang="el-GR" b="1" i="1" dirty="0">
                <a:solidFill>
                  <a:srgbClr val="006292"/>
                </a:solidFill>
              </a:rPr>
              <a:t>Ποια είναι η μέθοδος συζήτησης γυάλα (</a:t>
            </a:r>
            <a:r>
              <a:rPr lang="en-US" b="1" i="1" dirty="0">
                <a:solidFill>
                  <a:srgbClr val="006292"/>
                </a:solidFill>
              </a:rPr>
              <a:t>fishbowl</a:t>
            </a:r>
            <a:r>
              <a:rPr lang="el-GR" b="1" i="1" dirty="0">
                <a:solidFill>
                  <a:srgbClr val="006292"/>
                </a:solidFill>
              </a:rPr>
              <a:t>)?</a:t>
            </a:r>
            <a:r>
              <a:rPr lang="en-US" b="1" i="1" dirty="0">
                <a:solidFill>
                  <a:srgbClr val="006292"/>
                </a:solidFill>
              </a:rPr>
              <a:t> </a:t>
            </a:r>
            <a:endParaRPr lang="el-GR" b="1" i="1" dirty="0">
              <a:solidFill>
                <a:srgbClr val="006292"/>
              </a:solidFill>
            </a:endParaRPr>
          </a:p>
          <a:p>
            <a:pPr marL="0" indent="0">
              <a:lnSpc>
                <a:spcPct val="150000"/>
              </a:lnSpc>
              <a:spcBef>
                <a:spcPts val="0"/>
              </a:spcBef>
              <a:buNone/>
            </a:pPr>
            <a:r>
              <a:rPr lang="el-GR" sz="1800" dirty="0"/>
              <a:t>Η μέθοδος </a:t>
            </a:r>
            <a:r>
              <a:rPr lang="el-GR" sz="1800" b="1" dirty="0" err="1"/>
              <a:t>fishbowl</a:t>
            </a:r>
            <a:r>
              <a:rPr lang="el-GR" sz="1800" dirty="0"/>
              <a:t> είναι μια αποτελεσματική </a:t>
            </a:r>
            <a:r>
              <a:rPr lang="el-GR" sz="1800" dirty="0" err="1"/>
              <a:t>μαθητοκεντρική</a:t>
            </a:r>
            <a:r>
              <a:rPr lang="el-GR" sz="1800" dirty="0"/>
              <a:t> στρατηγική που χρησιμοποιείται για τη διαχείριση μεγαλύτερων ομαδικών συζητήσεων. Μπορεί να χρησιμοποιηθεί σε οποιοδήποτε θέμα και για μετά την ανάγνωση, πριν από τη συγγραφή ή ως δραστηριότητα επανεξέτασης στο τέλος. Αποτελείται από δύο κύκλους. Οι 5 - 8 συμμετέχοντες του εσωτερικού κύκλου ή "</a:t>
            </a:r>
            <a:r>
              <a:rPr lang="el-GR" sz="1800" dirty="0" err="1"/>
              <a:t>fishbowl</a:t>
            </a:r>
            <a:r>
              <a:rPr lang="el-GR" sz="1800" dirty="0"/>
              <a:t>" μιλούν για ένα θέμα ή ερώτηση ενώ ο εξωτερικός κύκλος παρατηρεί τη συζήτηση χωρίς να διακόπτει. Υπάρχουν δύο κοινές παραλλαγές:
</a:t>
            </a:r>
            <a:endParaRPr lang="en-US" sz="1800" dirty="0"/>
          </a:p>
          <a:p>
            <a:pPr marL="0" indent="0">
              <a:lnSpc>
                <a:spcPct val="150000"/>
              </a:lnSpc>
              <a:spcBef>
                <a:spcPts val="0"/>
              </a:spcBef>
              <a:buNone/>
            </a:pPr>
            <a:endParaRPr lang="en-US" dirty="0"/>
          </a:p>
          <a:p>
            <a:endParaRPr lang="en-US" dirty="0"/>
          </a:p>
        </p:txBody>
      </p:sp>
      <p:sp>
        <p:nvSpPr>
          <p:cNvPr id="36" name="Textfeld 35">
            <a:extLst>
              <a:ext uri="{FF2B5EF4-FFF2-40B4-BE49-F238E27FC236}">
                <a16:creationId xmlns="" xmlns:a16="http://schemas.microsoft.com/office/drawing/2014/main" id="{EE4F5F50-E156-3D0E-D717-34226ED4E904}"/>
              </a:ext>
            </a:extLst>
          </p:cNvPr>
          <p:cNvSpPr txBox="1"/>
          <p:nvPr/>
        </p:nvSpPr>
        <p:spPr>
          <a:xfrm>
            <a:off x="7260454" y="4774791"/>
            <a:ext cx="1309729" cy="830997"/>
          </a:xfrm>
          <a:prstGeom prst="rect">
            <a:avLst/>
          </a:prstGeom>
          <a:noFill/>
        </p:spPr>
        <p:txBody>
          <a:bodyPr wrap="square" rtlCol="0">
            <a:spAutoFit/>
          </a:bodyPr>
          <a:lstStyle/>
          <a:p>
            <a:pPr algn="ctr"/>
            <a:r>
              <a:rPr lang="el-GR" sz="1600" dirty="0">
                <a:solidFill>
                  <a:srgbClr val="895F7F"/>
                </a:solidFill>
              </a:rPr>
              <a:t>Ομάδα Α: 
Η γυάλα  
</a:t>
            </a:r>
            <a:endParaRPr lang="en-US" sz="1600" dirty="0">
              <a:solidFill>
                <a:srgbClr val="895F7F"/>
              </a:solidFill>
            </a:endParaRPr>
          </a:p>
        </p:txBody>
      </p:sp>
      <p:sp>
        <p:nvSpPr>
          <p:cNvPr id="37" name="Textfeld 36">
            <a:extLst>
              <a:ext uri="{FF2B5EF4-FFF2-40B4-BE49-F238E27FC236}">
                <a16:creationId xmlns="" xmlns:a16="http://schemas.microsoft.com/office/drawing/2014/main" id="{D6111D69-1224-6673-FECF-BAD527949174}"/>
              </a:ext>
            </a:extLst>
          </p:cNvPr>
          <p:cNvSpPr txBox="1"/>
          <p:nvPr/>
        </p:nvSpPr>
        <p:spPr>
          <a:xfrm>
            <a:off x="7149147" y="3531856"/>
            <a:ext cx="1446832" cy="1077218"/>
          </a:xfrm>
          <a:prstGeom prst="rect">
            <a:avLst/>
          </a:prstGeom>
          <a:noFill/>
        </p:spPr>
        <p:txBody>
          <a:bodyPr wrap="square" rtlCol="0">
            <a:spAutoFit/>
          </a:bodyPr>
          <a:lstStyle/>
          <a:p>
            <a:pPr algn="ctr"/>
            <a:r>
              <a:rPr lang="el-GR" sz="1600" dirty="0">
                <a:solidFill>
                  <a:srgbClr val="895F7F"/>
                </a:solidFill>
              </a:rPr>
              <a:t>Ομάδα Β:
 Οι Παρατηρητές
</a:t>
            </a:r>
            <a:endParaRPr lang="en-US" sz="1600" dirty="0">
              <a:solidFill>
                <a:srgbClr val="895F7F"/>
              </a:solidFill>
            </a:endParaRPr>
          </a:p>
        </p:txBody>
      </p:sp>
      <p:sp>
        <p:nvSpPr>
          <p:cNvPr id="43" name="Textfeld 42">
            <a:extLst>
              <a:ext uri="{FF2B5EF4-FFF2-40B4-BE49-F238E27FC236}">
                <a16:creationId xmlns="" xmlns:a16="http://schemas.microsoft.com/office/drawing/2014/main" id="{52041A91-E78B-8FF7-53D5-1EF3F9C1AB0E}"/>
              </a:ext>
            </a:extLst>
          </p:cNvPr>
          <p:cNvSpPr txBox="1"/>
          <p:nvPr/>
        </p:nvSpPr>
        <p:spPr>
          <a:xfrm>
            <a:off x="4144618" y="3385535"/>
            <a:ext cx="2734419" cy="523220"/>
          </a:xfrm>
          <a:prstGeom prst="rect">
            <a:avLst/>
          </a:prstGeom>
          <a:noFill/>
        </p:spPr>
        <p:txBody>
          <a:bodyPr wrap="square" rtlCol="0">
            <a:spAutoFit/>
          </a:bodyPr>
          <a:lstStyle/>
          <a:p>
            <a:r>
              <a:rPr lang="en-US" sz="2800" i="1" dirty="0">
                <a:solidFill>
                  <a:srgbClr val="006292"/>
                </a:solidFill>
              </a:rPr>
              <a:t>1. </a:t>
            </a:r>
            <a:r>
              <a:rPr lang="el-GR" sz="2800" i="1" dirty="0">
                <a:solidFill>
                  <a:srgbClr val="006292"/>
                </a:solidFill>
              </a:rPr>
              <a:t>Ανοιχτή γυάλα </a:t>
            </a:r>
            <a:endParaRPr lang="en-US" sz="2800" dirty="0"/>
          </a:p>
        </p:txBody>
      </p:sp>
      <p:grpSp>
        <p:nvGrpSpPr>
          <p:cNvPr id="18" name="Gruppieren 17">
            <a:extLst>
              <a:ext uri="{FF2B5EF4-FFF2-40B4-BE49-F238E27FC236}">
                <a16:creationId xmlns="" xmlns:a16="http://schemas.microsoft.com/office/drawing/2014/main" id="{152E456C-6268-7DE0-29D5-B661EC13928A}"/>
              </a:ext>
            </a:extLst>
          </p:cNvPr>
          <p:cNvGrpSpPr/>
          <p:nvPr/>
        </p:nvGrpSpPr>
        <p:grpSpPr>
          <a:xfrm>
            <a:off x="4379844" y="4019091"/>
            <a:ext cx="2520000" cy="2520000"/>
            <a:chOff x="4360403" y="3073568"/>
            <a:chExt cx="3420000" cy="3421147"/>
          </a:xfrm>
        </p:grpSpPr>
        <p:sp>
          <p:nvSpPr>
            <p:cNvPr id="2" name="Ellipse 1">
              <a:extLst>
                <a:ext uri="{FF2B5EF4-FFF2-40B4-BE49-F238E27FC236}">
                  <a16:creationId xmlns="" xmlns:a16="http://schemas.microsoft.com/office/drawing/2014/main" id="{986FCAA2-699D-61F1-A587-6E72699F1C05}"/>
                </a:ext>
              </a:extLst>
            </p:cNvPr>
            <p:cNvSpPr/>
            <p:nvPr/>
          </p:nvSpPr>
          <p:spPr>
            <a:xfrm>
              <a:off x="5243965" y="3967619"/>
              <a:ext cx="1620000" cy="1620000"/>
            </a:xfrm>
            <a:prstGeom prst="ellipse">
              <a:avLst/>
            </a:prstGeom>
            <a:solidFill>
              <a:srgbClr val="AE6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Kreis: nicht ausgefüllt 2">
              <a:extLst>
                <a:ext uri="{FF2B5EF4-FFF2-40B4-BE49-F238E27FC236}">
                  <a16:creationId xmlns="" xmlns:a16="http://schemas.microsoft.com/office/drawing/2014/main" id="{2F92C475-350E-6925-FB49-B7A820A7961E}"/>
                </a:ext>
              </a:extLst>
            </p:cNvPr>
            <p:cNvSpPr/>
            <p:nvPr/>
          </p:nvSpPr>
          <p:spPr>
            <a:xfrm>
              <a:off x="4360403" y="3073568"/>
              <a:ext cx="3420000" cy="3421147"/>
            </a:xfrm>
            <a:prstGeom prst="donut">
              <a:avLst>
                <a:gd name="adj" fmla="val 21518"/>
              </a:avLst>
            </a:prstGeom>
            <a:solidFill>
              <a:srgbClr val="AE68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5" name="Smiley 4">
              <a:extLst>
                <a:ext uri="{FF2B5EF4-FFF2-40B4-BE49-F238E27FC236}">
                  <a16:creationId xmlns="" xmlns:a16="http://schemas.microsoft.com/office/drawing/2014/main" id="{243F607D-F5DF-93B0-4829-9BF872988F55}"/>
                </a:ext>
              </a:extLst>
            </p:cNvPr>
            <p:cNvSpPr/>
            <p:nvPr/>
          </p:nvSpPr>
          <p:spPr>
            <a:xfrm>
              <a:off x="5877480" y="4116746"/>
              <a:ext cx="352967" cy="361950"/>
            </a:xfrm>
            <a:prstGeom prst="smileyFace">
              <a:avLst/>
            </a:prstGeom>
            <a:solidFill>
              <a:srgbClr val="F8DF44"/>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Smiley 7">
              <a:extLst>
                <a:ext uri="{FF2B5EF4-FFF2-40B4-BE49-F238E27FC236}">
                  <a16:creationId xmlns="" xmlns:a16="http://schemas.microsoft.com/office/drawing/2014/main" id="{88170735-F89A-1621-4989-4FA69036094C}"/>
                </a:ext>
              </a:extLst>
            </p:cNvPr>
            <p:cNvSpPr/>
            <p:nvPr/>
          </p:nvSpPr>
          <p:spPr>
            <a:xfrm rot="16200000">
              <a:off x="5417873" y="4612462"/>
              <a:ext cx="352967" cy="361950"/>
            </a:xfrm>
            <a:prstGeom prst="smileyFace">
              <a:avLst/>
            </a:prstGeom>
            <a:solidFill>
              <a:srgbClr val="F8DF44"/>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Smiley 8">
              <a:extLst>
                <a:ext uri="{FF2B5EF4-FFF2-40B4-BE49-F238E27FC236}">
                  <a16:creationId xmlns="" xmlns:a16="http://schemas.microsoft.com/office/drawing/2014/main" id="{BA3D16ED-B144-5018-E875-4CE86E0F58F0}"/>
                </a:ext>
              </a:extLst>
            </p:cNvPr>
            <p:cNvSpPr/>
            <p:nvPr/>
          </p:nvSpPr>
          <p:spPr>
            <a:xfrm rot="10800000">
              <a:off x="5873541" y="5064637"/>
              <a:ext cx="352967" cy="361950"/>
            </a:xfrm>
            <a:prstGeom prst="smileyFace">
              <a:avLst/>
            </a:prstGeom>
            <a:solidFill>
              <a:srgbClr val="F8DF44"/>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Smiley 9">
              <a:extLst>
                <a:ext uri="{FF2B5EF4-FFF2-40B4-BE49-F238E27FC236}">
                  <a16:creationId xmlns="" xmlns:a16="http://schemas.microsoft.com/office/drawing/2014/main" id="{58824A71-8257-3583-B3AD-87A2572D227C}"/>
                </a:ext>
              </a:extLst>
            </p:cNvPr>
            <p:cNvSpPr/>
            <p:nvPr/>
          </p:nvSpPr>
          <p:spPr>
            <a:xfrm>
              <a:off x="5877479" y="3251964"/>
              <a:ext cx="352967" cy="361950"/>
            </a:xfrm>
            <a:prstGeom prst="smileyFace">
              <a:avLst/>
            </a:prstGeom>
            <a:solidFill>
              <a:srgbClr val="F8DF44">
                <a:alpha val="50000"/>
              </a:srgbClr>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Smiley 11">
              <a:extLst>
                <a:ext uri="{FF2B5EF4-FFF2-40B4-BE49-F238E27FC236}">
                  <a16:creationId xmlns="" xmlns:a16="http://schemas.microsoft.com/office/drawing/2014/main" id="{89BC30AA-2D26-A0D7-7663-641BF92F45E3}"/>
                </a:ext>
              </a:extLst>
            </p:cNvPr>
            <p:cNvSpPr/>
            <p:nvPr/>
          </p:nvSpPr>
          <p:spPr>
            <a:xfrm rot="10800000">
              <a:off x="5873542" y="5941324"/>
              <a:ext cx="352967" cy="361950"/>
            </a:xfrm>
            <a:prstGeom prst="smileyFace">
              <a:avLst/>
            </a:prstGeom>
            <a:solidFill>
              <a:srgbClr val="F8DF44">
                <a:alpha val="50000"/>
              </a:srgbClr>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Smiley 12">
              <a:extLst>
                <a:ext uri="{FF2B5EF4-FFF2-40B4-BE49-F238E27FC236}">
                  <a16:creationId xmlns="" xmlns:a16="http://schemas.microsoft.com/office/drawing/2014/main" id="{21B4339C-F1A0-A5E7-9E76-299FEB8CC215}"/>
                </a:ext>
              </a:extLst>
            </p:cNvPr>
            <p:cNvSpPr/>
            <p:nvPr/>
          </p:nvSpPr>
          <p:spPr>
            <a:xfrm rot="16200000">
              <a:off x="4554241" y="4616675"/>
              <a:ext cx="352967" cy="361950"/>
            </a:xfrm>
            <a:prstGeom prst="smileyFace">
              <a:avLst/>
            </a:prstGeom>
            <a:solidFill>
              <a:srgbClr val="F8DF44">
                <a:alpha val="50000"/>
              </a:srgbClr>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Smiley 13">
              <a:extLst>
                <a:ext uri="{FF2B5EF4-FFF2-40B4-BE49-F238E27FC236}">
                  <a16:creationId xmlns="" xmlns:a16="http://schemas.microsoft.com/office/drawing/2014/main" id="{705D842D-F123-D4A6-66CC-236C0A9F4E16}"/>
                </a:ext>
              </a:extLst>
            </p:cNvPr>
            <p:cNvSpPr/>
            <p:nvPr/>
          </p:nvSpPr>
          <p:spPr>
            <a:xfrm rot="2790705">
              <a:off x="6769500" y="3639296"/>
              <a:ext cx="352967" cy="361950"/>
            </a:xfrm>
            <a:prstGeom prst="smileyFace">
              <a:avLst/>
            </a:prstGeom>
            <a:solidFill>
              <a:srgbClr val="F8DF44">
                <a:alpha val="50000"/>
              </a:srgbClr>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Smiley 14">
              <a:extLst>
                <a:ext uri="{FF2B5EF4-FFF2-40B4-BE49-F238E27FC236}">
                  <a16:creationId xmlns="" xmlns:a16="http://schemas.microsoft.com/office/drawing/2014/main" id="{71B9B2E8-FF6C-19B3-61EB-2EDFFAE7A4AB}"/>
                </a:ext>
              </a:extLst>
            </p:cNvPr>
            <p:cNvSpPr/>
            <p:nvPr/>
          </p:nvSpPr>
          <p:spPr>
            <a:xfrm rot="8508314">
              <a:off x="6841131" y="5565803"/>
              <a:ext cx="352967" cy="361950"/>
            </a:xfrm>
            <a:prstGeom prst="smileyFace">
              <a:avLst/>
            </a:prstGeom>
            <a:solidFill>
              <a:srgbClr val="F8DF44">
                <a:alpha val="50000"/>
              </a:srgbClr>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Smiley 15">
              <a:extLst>
                <a:ext uri="{FF2B5EF4-FFF2-40B4-BE49-F238E27FC236}">
                  <a16:creationId xmlns="" xmlns:a16="http://schemas.microsoft.com/office/drawing/2014/main" id="{017FDAC4-2C39-8B1D-5A1F-E85FE21B3ECF}"/>
                </a:ext>
              </a:extLst>
            </p:cNvPr>
            <p:cNvSpPr/>
            <p:nvPr/>
          </p:nvSpPr>
          <p:spPr>
            <a:xfrm rot="19640291">
              <a:off x="4995236" y="3638063"/>
              <a:ext cx="352967" cy="361950"/>
            </a:xfrm>
            <a:prstGeom prst="smileyFace">
              <a:avLst/>
            </a:prstGeom>
            <a:solidFill>
              <a:srgbClr val="F8DF44">
                <a:alpha val="50000"/>
              </a:srgbClr>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Smiley 16">
              <a:extLst>
                <a:ext uri="{FF2B5EF4-FFF2-40B4-BE49-F238E27FC236}">
                  <a16:creationId xmlns="" xmlns:a16="http://schemas.microsoft.com/office/drawing/2014/main" id="{0BC8DF3C-B6BD-2282-33F4-FA2CCDACEBBE}"/>
                </a:ext>
              </a:extLst>
            </p:cNvPr>
            <p:cNvSpPr/>
            <p:nvPr/>
          </p:nvSpPr>
          <p:spPr>
            <a:xfrm rot="13334793">
              <a:off x="4987533" y="5560245"/>
              <a:ext cx="352967" cy="361950"/>
            </a:xfrm>
            <a:prstGeom prst="smileyFace">
              <a:avLst/>
            </a:prstGeom>
            <a:solidFill>
              <a:srgbClr val="F8DF44">
                <a:alpha val="50000"/>
              </a:srgbClr>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Smiley 10">
              <a:extLst>
                <a:ext uri="{FF2B5EF4-FFF2-40B4-BE49-F238E27FC236}">
                  <a16:creationId xmlns="" xmlns:a16="http://schemas.microsoft.com/office/drawing/2014/main" id="{85E5958B-5E6F-8228-724E-DC65E8D66F36}"/>
                </a:ext>
              </a:extLst>
            </p:cNvPr>
            <p:cNvSpPr/>
            <p:nvPr/>
          </p:nvSpPr>
          <p:spPr>
            <a:xfrm rot="5400000">
              <a:off x="7186947" y="4612463"/>
              <a:ext cx="352967" cy="361950"/>
            </a:xfrm>
            <a:prstGeom prst="smileyFace">
              <a:avLst/>
            </a:prstGeom>
            <a:solidFill>
              <a:srgbClr val="F8DF44">
                <a:alpha val="50000"/>
              </a:srgbClr>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Smiley 5">
              <a:extLst>
                <a:ext uri="{FF2B5EF4-FFF2-40B4-BE49-F238E27FC236}">
                  <a16:creationId xmlns="" xmlns:a16="http://schemas.microsoft.com/office/drawing/2014/main" id="{16764F53-5FBD-F1F2-1477-4A026A9E282B}"/>
                </a:ext>
              </a:extLst>
            </p:cNvPr>
            <p:cNvSpPr/>
            <p:nvPr/>
          </p:nvSpPr>
          <p:spPr>
            <a:xfrm rot="5400000">
              <a:off x="6362872" y="4603166"/>
              <a:ext cx="352967" cy="361950"/>
            </a:xfrm>
            <a:prstGeom prst="smileyFace">
              <a:avLst/>
            </a:prstGeom>
            <a:solidFill>
              <a:srgbClr val="F8DF44"/>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4" name="Grafik 53" descr="Regisseurstuhl mit einfarbiger Füllung">
              <a:extLst>
                <a:ext uri="{FF2B5EF4-FFF2-40B4-BE49-F238E27FC236}">
                  <a16:creationId xmlns="" xmlns:a16="http://schemas.microsoft.com/office/drawing/2014/main" id="{C806D4F7-A030-8A39-553E-68536446FD4D}"/>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5840467" y="4579939"/>
              <a:ext cx="426995" cy="426995"/>
            </a:xfrm>
            <a:prstGeom prst="rect">
              <a:avLst/>
            </a:prstGeom>
          </p:spPr>
        </p:pic>
      </p:grpSp>
      <p:grpSp>
        <p:nvGrpSpPr>
          <p:cNvPr id="42" name="Gruppieren 41">
            <a:extLst>
              <a:ext uri="{FF2B5EF4-FFF2-40B4-BE49-F238E27FC236}">
                <a16:creationId xmlns="" xmlns:a16="http://schemas.microsoft.com/office/drawing/2014/main" id="{906647DD-561D-ECE4-B8DA-FE1D9DDB2334}"/>
              </a:ext>
            </a:extLst>
          </p:cNvPr>
          <p:cNvGrpSpPr/>
          <p:nvPr/>
        </p:nvGrpSpPr>
        <p:grpSpPr>
          <a:xfrm>
            <a:off x="8800753" y="4053440"/>
            <a:ext cx="2520000" cy="2520000"/>
            <a:chOff x="8672003" y="3522914"/>
            <a:chExt cx="2520000" cy="2520000"/>
          </a:xfrm>
        </p:grpSpPr>
        <p:sp>
          <p:nvSpPr>
            <p:cNvPr id="23" name="Ellipse 22">
              <a:extLst>
                <a:ext uri="{FF2B5EF4-FFF2-40B4-BE49-F238E27FC236}">
                  <a16:creationId xmlns="" xmlns:a16="http://schemas.microsoft.com/office/drawing/2014/main" id="{D0BD2CAE-F89C-B42A-096E-6E22FC4D24FB}"/>
                </a:ext>
              </a:extLst>
            </p:cNvPr>
            <p:cNvSpPr/>
            <p:nvPr/>
          </p:nvSpPr>
          <p:spPr>
            <a:xfrm>
              <a:off x="9323049" y="4181468"/>
              <a:ext cx="1193684" cy="1193284"/>
            </a:xfrm>
            <a:prstGeom prst="ellipse">
              <a:avLst/>
            </a:prstGeom>
            <a:solidFill>
              <a:srgbClr val="AE6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Kreis: nicht ausgefüllt 23">
              <a:extLst>
                <a:ext uri="{FF2B5EF4-FFF2-40B4-BE49-F238E27FC236}">
                  <a16:creationId xmlns="" xmlns:a16="http://schemas.microsoft.com/office/drawing/2014/main" id="{7084D559-88CF-9388-800F-2FCA4B3D3B2B}"/>
                </a:ext>
              </a:extLst>
            </p:cNvPr>
            <p:cNvSpPr/>
            <p:nvPr/>
          </p:nvSpPr>
          <p:spPr>
            <a:xfrm>
              <a:off x="8672003" y="3522914"/>
              <a:ext cx="2520000" cy="2520000"/>
            </a:xfrm>
            <a:prstGeom prst="donut">
              <a:avLst>
                <a:gd name="adj" fmla="val 21518"/>
              </a:avLst>
            </a:prstGeom>
            <a:solidFill>
              <a:srgbClr val="AE68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5" name="Smiley 24">
              <a:extLst>
                <a:ext uri="{FF2B5EF4-FFF2-40B4-BE49-F238E27FC236}">
                  <a16:creationId xmlns="" xmlns:a16="http://schemas.microsoft.com/office/drawing/2014/main" id="{E69C3494-82B5-23E2-746B-39B08EA9DA16}"/>
                </a:ext>
              </a:extLst>
            </p:cNvPr>
            <p:cNvSpPr/>
            <p:nvPr/>
          </p:nvSpPr>
          <p:spPr>
            <a:xfrm>
              <a:off x="9789849" y="4291314"/>
              <a:ext cx="260081" cy="266611"/>
            </a:xfrm>
            <a:prstGeom prst="smileyFace">
              <a:avLst/>
            </a:prstGeom>
            <a:solidFill>
              <a:srgbClr val="F8DF44"/>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Smiley 26">
              <a:extLst>
                <a:ext uri="{FF2B5EF4-FFF2-40B4-BE49-F238E27FC236}">
                  <a16:creationId xmlns="" xmlns:a16="http://schemas.microsoft.com/office/drawing/2014/main" id="{31D6A27D-713E-1860-E389-81FE8F355A9C}"/>
                </a:ext>
              </a:extLst>
            </p:cNvPr>
            <p:cNvSpPr/>
            <p:nvPr/>
          </p:nvSpPr>
          <p:spPr>
            <a:xfrm rot="16200000">
              <a:off x="9451235" y="4656411"/>
              <a:ext cx="259994" cy="266700"/>
            </a:xfrm>
            <a:prstGeom prst="smileyFace">
              <a:avLst/>
            </a:prstGeom>
            <a:solidFill>
              <a:srgbClr val="F8DF44"/>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Smiley 27">
              <a:extLst>
                <a:ext uri="{FF2B5EF4-FFF2-40B4-BE49-F238E27FC236}">
                  <a16:creationId xmlns="" xmlns:a16="http://schemas.microsoft.com/office/drawing/2014/main" id="{990092FB-8DEB-26BD-91D8-4EFE19E62EBA}"/>
                </a:ext>
              </a:extLst>
            </p:cNvPr>
            <p:cNvSpPr/>
            <p:nvPr/>
          </p:nvSpPr>
          <p:spPr>
            <a:xfrm rot="10800000">
              <a:off x="9786947" y="4989526"/>
              <a:ext cx="260081" cy="266611"/>
            </a:xfrm>
            <a:prstGeom prst="smileyFace">
              <a:avLst/>
            </a:prstGeom>
            <a:solidFill>
              <a:srgbClr val="F8DF44"/>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Smiley 28">
              <a:extLst>
                <a:ext uri="{FF2B5EF4-FFF2-40B4-BE49-F238E27FC236}">
                  <a16:creationId xmlns="" xmlns:a16="http://schemas.microsoft.com/office/drawing/2014/main" id="{4C41E310-ECF4-DC59-04F2-4E2297E60B8B}"/>
                </a:ext>
              </a:extLst>
            </p:cNvPr>
            <p:cNvSpPr/>
            <p:nvPr/>
          </p:nvSpPr>
          <p:spPr>
            <a:xfrm>
              <a:off x="9789848" y="3654320"/>
              <a:ext cx="260081" cy="266611"/>
            </a:xfrm>
            <a:prstGeom prst="smileyFace">
              <a:avLst/>
            </a:prstGeom>
            <a:solidFill>
              <a:srgbClr val="F8DF44">
                <a:alpha val="50000"/>
              </a:srgbClr>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Smiley 29">
              <a:extLst>
                <a:ext uri="{FF2B5EF4-FFF2-40B4-BE49-F238E27FC236}">
                  <a16:creationId xmlns="" xmlns:a16="http://schemas.microsoft.com/office/drawing/2014/main" id="{D2EDB7F6-89A9-022E-6BF5-DF46C7D752E5}"/>
                </a:ext>
              </a:extLst>
            </p:cNvPr>
            <p:cNvSpPr/>
            <p:nvPr/>
          </p:nvSpPr>
          <p:spPr>
            <a:xfrm rot="10800000">
              <a:off x="9786948" y="5635289"/>
              <a:ext cx="260081" cy="266611"/>
            </a:xfrm>
            <a:prstGeom prst="smileyFace">
              <a:avLst/>
            </a:prstGeom>
            <a:solidFill>
              <a:srgbClr val="F8DF44">
                <a:alpha val="50000"/>
              </a:srgbClr>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Smiley 30">
              <a:extLst>
                <a:ext uri="{FF2B5EF4-FFF2-40B4-BE49-F238E27FC236}">
                  <a16:creationId xmlns="" xmlns:a16="http://schemas.microsoft.com/office/drawing/2014/main" id="{7E3F6803-C962-ECFB-35F3-094D49127E4C}"/>
                </a:ext>
              </a:extLst>
            </p:cNvPr>
            <p:cNvSpPr/>
            <p:nvPr/>
          </p:nvSpPr>
          <p:spPr>
            <a:xfrm rot="16200000">
              <a:off x="8814875" y="4659514"/>
              <a:ext cx="259994" cy="266700"/>
            </a:xfrm>
            <a:prstGeom prst="smileyFace">
              <a:avLst/>
            </a:prstGeom>
            <a:solidFill>
              <a:srgbClr val="F8DF44">
                <a:alpha val="50000"/>
              </a:srgbClr>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Smiley 31">
              <a:extLst>
                <a:ext uri="{FF2B5EF4-FFF2-40B4-BE49-F238E27FC236}">
                  <a16:creationId xmlns="" xmlns:a16="http://schemas.microsoft.com/office/drawing/2014/main" id="{DF87FFBB-0797-FE51-EA13-ED0F3D3D53F5}"/>
                </a:ext>
              </a:extLst>
            </p:cNvPr>
            <p:cNvSpPr/>
            <p:nvPr/>
          </p:nvSpPr>
          <p:spPr>
            <a:xfrm rot="2790705">
              <a:off x="10447171" y="3939582"/>
              <a:ext cx="259994" cy="266700"/>
            </a:xfrm>
            <a:prstGeom prst="smileyFace">
              <a:avLst/>
            </a:prstGeom>
            <a:solidFill>
              <a:srgbClr val="F8DF44">
                <a:alpha val="50000"/>
              </a:srgbClr>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Smiley 32">
              <a:extLst>
                <a:ext uri="{FF2B5EF4-FFF2-40B4-BE49-F238E27FC236}">
                  <a16:creationId xmlns="" xmlns:a16="http://schemas.microsoft.com/office/drawing/2014/main" id="{F6DB5D95-E20B-132E-1C00-43B299B1EC07}"/>
                </a:ext>
              </a:extLst>
            </p:cNvPr>
            <p:cNvSpPr/>
            <p:nvPr/>
          </p:nvSpPr>
          <p:spPr>
            <a:xfrm rot="8508314">
              <a:off x="10499908" y="5358682"/>
              <a:ext cx="260081" cy="266611"/>
            </a:xfrm>
            <a:prstGeom prst="smileyFace">
              <a:avLst/>
            </a:prstGeom>
            <a:solidFill>
              <a:srgbClr val="F8DF44">
                <a:alpha val="50000"/>
              </a:srgbClr>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Smiley 33">
              <a:extLst>
                <a:ext uri="{FF2B5EF4-FFF2-40B4-BE49-F238E27FC236}">
                  <a16:creationId xmlns="" xmlns:a16="http://schemas.microsoft.com/office/drawing/2014/main" id="{E62D26F9-9AC4-14E1-F94E-1D72502D37F7}"/>
                </a:ext>
              </a:extLst>
            </p:cNvPr>
            <p:cNvSpPr/>
            <p:nvPr/>
          </p:nvSpPr>
          <p:spPr>
            <a:xfrm rot="19640291">
              <a:off x="9139775" y="3938718"/>
              <a:ext cx="260081" cy="266611"/>
            </a:xfrm>
            <a:prstGeom prst="smileyFace">
              <a:avLst/>
            </a:prstGeom>
            <a:solidFill>
              <a:srgbClr val="F8DF44">
                <a:alpha val="50000"/>
              </a:srgbClr>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Smiley 34">
              <a:extLst>
                <a:ext uri="{FF2B5EF4-FFF2-40B4-BE49-F238E27FC236}">
                  <a16:creationId xmlns="" xmlns:a16="http://schemas.microsoft.com/office/drawing/2014/main" id="{877C5036-2AF2-D789-3EA8-9D9B0C08409E}"/>
                </a:ext>
              </a:extLst>
            </p:cNvPr>
            <p:cNvSpPr/>
            <p:nvPr/>
          </p:nvSpPr>
          <p:spPr>
            <a:xfrm rot="13334793">
              <a:off x="9134099" y="5354588"/>
              <a:ext cx="260081" cy="266611"/>
            </a:xfrm>
            <a:prstGeom prst="smileyFace">
              <a:avLst/>
            </a:prstGeom>
            <a:solidFill>
              <a:srgbClr val="F8DF44">
                <a:alpha val="50000"/>
              </a:srgbClr>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Smiley 37">
              <a:extLst>
                <a:ext uri="{FF2B5EF4-FFF2-40B4-BE49-F238E27FC236}">
                  <a16:creationId xmlns="" xmlns:a16="http://schemas.microsoft.com/office/drawing/2014/main" id="{51ABFBA6-5810-8DC9-ED49-3FB4BA4938BC}"/>
                </a:ext>
              </a:extLst>
            </p:cNvPr>
            <p:cNvSpPr/>
            <p:nvPr/>
          </p:nvSpPr>
          <p:spPr>
            <a:xfrm rot="5400000">
              <a:off x="10754763" y="4656412"/>
              <a:ext cx="259994" cy="266700"/>
            </a:xfrm>
            <a:prstGeom prst="smileyFace">
              <a:avLst/>
            </a:prstGeom>
            <a:solidFill>
              <a:srgbClr val="F8DF44">
                <a:alpha val="50000"/>
              </a:srgbClr>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Smiley 39">
              <a:extLst>
                <a:ext uri="{FF2B5EF4-FFF2-40B4-BE49-F238E27FC236}">
                  <a16:creationId xmlns="" xmlns:a16="http://schemas.microsoft.com/office/drawing/2014/main" id="{2325ABC8-C96E-733C-CCF7-D1F2827FDB5D}"/>
                </a:ext>
              </a:extLst>
            </p:cNvPr>
            <p:cNvSpPr/>
            <p:nvPr/>
          </p:nvSpPr>
          <p:spPr>
            <a:xfrm rot="5400000">
              <a:off x="10147550" y="4649564"/>
              <a:ext cx="259994" cy="266700"/>
            </a:xfrm>
            <a:prstGeom prst="smileyFace">
              <a:avLst/>
            </a:prstGeom>
            <a:solidFill>
              <a:srgbClr val="F8DF44"/>
            </a:solidFill>
            <a:ln>
              <a:solidFill>
                <a:srgbClr val="89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22" name="Gerade Verbindung mit Pfeil 21">
            <a:extLst>
              <a:ext uri="{FF2B5EF4-FFF2-40B4-BE49-F238E27FC236}">
                <a16:creationId xmlns="" xmlns:a16="http://schemas.microsoft.com/office/drawing/2014/main" id="{48F32C92-3CE0-20D2-8D25-F74382F4A810}"/>
              </a:ext>
            </a:extLst>
          </p:cNvPr>
          <p:cNvCxnSpPr>
            <a:cxnSpLocks/>
            <a:stCxn id="54" idx="2"/>
            <a:endCxn id="64" idx="1"/>
          </p:cNvCxnSpPr>
          <p:nvPr/>
        </p:nvCxnSpPr>
        <p:spPr>
          <a:xfrm>
            <a:off x="5627731" y="5443198"/>
            <a:ext cx="504339" cy="747583"/>
          </a:xfrm>
          <a:prstGeom prst="straightConnector1">
            <a:avLst/>
          </a:prstGeom>
          <a:ln w="57150">
            <a:solidFill>
              <a:srgbClr val="68D0C8"/>
            </a:solidFill>
            <a:tailEnd type="triangle"/>
          </a:ln>
        </p:spPr>
        <p:style>
          <a:lnRef idx="1">
            <a:schemeClr val="accent1"/>
          </a:lnRef>
          <a:fillRef idx="0">
            <a:schemeClr val="accent1"/>
          </a:fillRef>
          <a:effectRef idx="0">
            <a:schemeClr val="accent1"/>
          </a:effectRef>
          <a:fontRef idx="minor">
            <a:schemeClr val="tx1"/>
          </a:fontRef>
        </p:style>
      </p:cxnSp>
      <p:cxnSp>
        <p:nvCxnSpPr>
          <p:cNvPr id="56" name="Gerade Verbindung mit Pfeil 55">
            <a:extLst>
              <a:ext uri="{FF2B5EF4-FFF2-40B4-BE49-F238E27FC236}">
                <a16:creationId xmlns="" xmlns:a16="http://schemas.microsoft.com/office/drawing/2014/main" id="{F999ADF2-503E-B426-F07E-EBF4DA3253DE}"/>
              </a:ext>
            </a:extLst>
          </p:cNvPr>
          <p:cNvCxnSpPr>
            <a:cxnSpLocks/>
          </p:cNvCxnSpPr>
          <p:nvPr/>
        </p:nvCxnSpPr>
        <p:spPr>
          <a:xfrm>
            <a:off x="6522418" y="4480298"/>
            <a:ext cx="2709842" cy="15801"/>
          </a:xfrm>
          <a:prstGeom prst="straightConnector1">
            <a:avLst/>
          </a:prstGeom>
          <a:ln w="57150">
            <a:solidFill>
              <a:srgbClr val="68D0C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Gerade Verbindung mit Pfeil 58">
            <a:extLst>
              <a:ext uri="{FF2B5EF4-FFF2-40B4-BE49-F238E27FC236}">
                <a16:creationId xmlns="" xmlns:a16="http://schemas.microsoft.com/office/drawing/2014/main" id="{B60C1E6C-FCF6-746D-D2A7-68E9407F3927}"/>
              </a:ext>
            </a:extLst>
          </p:cNvPr>
          <p:cNvCxnSpPr>
            <a:cxnSpLocks/>
            <a:endCxn id="27" idx="1"/>
          </p:cNvCxnSpPr>
          <p:nvPr/>
        </p:nvCxnSpPr>
        <p:spPr>
          <a:xfrm>
            <a:off x="6054361" y="5233493"/>
            <a:ext cx="3561328" cy="178716"/>
          </a:xfrm>
          <a:prstGeom prst="straightConnector1">
            <a:avLst/>
          </a:prstGeom>
          <a:ln w="57150">
            <a:solidFill>
              <a:srgbClr val="68D0C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Textfeld 63">
            <a:extLst>
              <a:ext uri="{FF2B5EF4-FFF2-40B4-BE49-F238E27FC236}">
                <a16:creationId xmlns="" xmlns:a16="http://schemas.microsoft.com/office/drawing/2014/main" id="{344B7A64-40B4-1E6E-66FF-CC32022C794F}"/>
              </a:ext>
            </a:extLst>
          </p:cNvPr>
          <p:cNvSpPr txBox="1"/>
          <p:nvPr/>
        </p:nvSpPr>
        <p:spPr>
          <a:xfrm>
            <a:off x="6132070" y="5529061"/>
            <a:ext cx="3100190" cy="1323439"/>
          </a:xfrm>
          <a:prstGeom prst="rect">
            <a:avLst/>
          </a:prstGeom>
          <a:noFill/>
        </p:spPr>
        <p:txBody>
          <a:bodyPr wrap="square" rtlCol="0">
            <a:spAutoFit/>
          </a:bodyPr>
          <a:lstStyle/>
          <a:p>
            <a:pPr algn="ctr"/>
            <a:r>
              <a:rPr lang="el-GR" sz="1600" dirty="0">
                <a:solidFill>
                  <a:srgbClr val="895F7F"/>
                </a:solidFill>
              </a:rPr>
              <a:t>Καρέκλα καλεσμένου για κάθε μέλος 
του κοινού που θέλει να συμμετάσχει στη συζήτηση
</a:t>
            </a:r>
            <a:endParaRPr lang="en-US" sz="1600" dirty="0">
              <a:solidFill>
                <a:srgbClr val="895F7F"/>
              </a:solidFill>
            </a:endParaRPr>
          </a:p>
        </p:txBody>
      </p:sp>
      <p:sp>
        <p:nvSpPr>
          <p:cNvPr id="66" name="Textfeld 65">
            <a:extLst>
              <a:ext uri="{FF2B5EF4-FFF2-40B4-BE49-F238E27FC236}">
                <a16:creationId xmlns="" xmlns:a16="http://schemas.microsoft.com/office/drawing/2014/main" id="{DAD20960-6438-6443-112F-C2492AF4D68A}"/>
              </a:ext>
            </a:extLst>
          </p:cNvPr>
          <p:cNvSpPr txBox="1"/>
          <p:nvPr/>
        </p:nvSpPr>
        <p:spPr>
          <a:xfrm>
            <a:off x="8753089" y="3360229"/>
            <a:ext cx="2858856" cy="523220"/>
          </a:xfrm>
          <a:prstGeom prst="rect">
            <a:avLst/>
          </a:prstGeom>
          <a:noFill/>
        </p:spPr>
        <p:txBody>
          <a:bodyPr wrap="square" rtlCol="0">
            <a:spAutoFit/>
          </a:bodyPr>
          <a:lstStyle/>
          <a:p>
            <a:r>
              <a:rPr lang="en-US" sz="2800" i="1" dirty="0">
                <a:solidFill>
                  <a:srgbClr val="006292"/>
                </a:solidFill>
              </a:rPr>
              <a:t>2. </a:t>
            </a:r>
            <a:r>
              <a:rPr lang="el-GR" sz="2800" i="1" dirty="0">
                <a:solidFill>
                  <a:srgbClr val="006292"/>
                </a:solidFill>
              </a:rPr>
              <a:t>Κλειστή γυάλα </a:t>
            </a:r>
            <a:endParaRPr lang="en-US" sz="2800" dirty="0"/>
          </a:p>
        </p:txBody>
      </p:sp>
    </p:spTree>
    <p:extLst>
      <p:ext uri="{BB962C8B-B14F-4D97-AF65-F5344CB8AC3E}">
        <p14:creationId xmlns="" xmlns:p14="http://schemas.microsoft.com/office/powerpoint/2010/main" val="2203813808"/>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 xmlns:a16="http://schemas.microsoft.com/office/drawing/2014/main" id="{AAA755AC-493A-CCD9-6CCE-8444DDDFABC3}"/>
              </a:ext>
            </a:extLst>
          </p:cNvPr>
          <p:cNvSpPr txBox="1">
            <a:spLocks/>
          </p:cNvSpPr>
          <p:nvPr/>
        </p:nvSpPr>
        <p:spPr>
          <a:xfrm>
            <a:off x="657611" y="161475"/>
            <a:ext cx="2655787" cy="1421928"/>
          </a:xfrm>
          <a:prstGeom prst="rect">
            <a:avLst/>
          </a:prstGeom>
        </p:spPr>
        <p:txBody>
          <a:bodyPr vert="horz" wrap="square" lIns="72000" tIns="45720" rIns="91440" bIns="45720" rtlCol="0" anchor="b" anchorCtr="0">
            <a:sp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kumimoji="0" lang="el-GR" sz="3200" b="1" i="0" u="none" strike="noStrike" kern="1200" cap="none" spc="0" normalizeH="0" baseline="0" noProof="0" dirty="0">
                <a:ln>
                  <a:noFill/>
                </a:ln>
                <a:solidFill>
                  <a:prstClr val="white"/>
                </a:solidFill>
                <a:effectLst/>
                <a:uLnTx/>
                <a:uFillTx/>
                <a:latin typeface="Calibri" panose="020F0502020204030204"/>
                <a:ea typeface="+mn-ea"/>
                <a:cs typeface="+mn-cs"/>
              </a:rPr>
              <a:t>Μέθοδος 4
Η Γυάλα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(fishbowl)</a:t>
            </a:r>
            <a:endParaRPr lang="de-DE" sz="2400" dirty="0">
              <a:solidFill>
                <a:schemeClr val="bg1"/>
              </a:solidFill>
              <a:latin typeface="+mn-lt"/>
            </a:endParaRPr>
          </a:p>
        </p:txBody>
      </p:sp>
      <p:sp>
        <p:nvSpPr>
          <p:cNvPr id="7" name="Textplatzhalter 13">
            <a:extLst>
              <a:ext uri="{FF2B5EF4-FFF2-40B4-BE49-F238E27FC236}">
                <a16:creationId xmlns="" xmlns:a16="http://schemas.microsoft.com/office/drawing/2014/main" id="{2141EF85-9FC0-6B16-4DFF-DBC6D47F5A8B}"/>
              </a:ext>
            </a:extLst>
          </p:cNvPr>
          <p:cNvSpPr>
            <a:spLocks noGrp="1"/>
          </p:cNvSpPr>
          <p:nvPr>
            <p:ph type="body" sz="quarter" idx="10"/>
          </p:nvPr>
        </p:nvSpPr>
        <p:spPr>
          <a:xfrm>
            <a:off x="3840481" y="450761"/>
            <a:ext cx="8215532" cy="6407239"/>
          </a:xfrm>
        </p:spPr>
        <p:txBody>
          <a:bodyPr>
            <a:normAutofit fontScale="25000" lnSpcReduction="20000"/>
          </a:bodyPr>
          <a:lstStyle/>
          <a:p>
            <a:pPr marL="0" indent="0">
              <a:lnSpc>
                <a:spcPct val="150000"/>
              </a:lnSpc>
              <a:spcBef>
                <a:spcPts val="0"/>
              </a:spcBef>
              <a:buNone/>
            </a:pPr>
            <a:r>
              <a:rPr lang="en-US" sz="11200" i="1" dirty="0">
                <a:solidFill>
                  <a:srgbClr val="006292"/>
                </a:solidFill>
              </a:rPr>
              <a:t>      </a:t>
            </a:r>
            <a:r>
              <a:rPr lang="en-US" sz="11200" b="1" i="1" dirty="0">
                <a:solidFill>
                  <a:srgbClr val="006292"/>
                </a:solidFill>
              </a:rPr>
              <a:t>Ta </a:t>
            </a:r>
            <a:r>
              <a:rPr lang="el-GR" sz="11200" b="1" i="1" dirty="0">
                <a:solidFill>
                  <a:srgbClr val="006292"/>
                </a:solidFill>
              </a:rPr>
              <a:t>διαφορετικά βήματα της μεθόδου </a:t>
            </a:r>
            <a:r>
              <a:rPr lang="el-GR" sz="11200" b="1" i="1" dirty="0" err="1">
                <a:solidFill>
                  <a:srgbClr val="006292"/>
                </a:solidFill>
              </a:rPr>
              <a:t>fishbowl</a:t>
            </a:r>
            <a:r>
              <a:rPr lang="en-US" sz="11200" b="1" i="1" dirty="0">
                <a:solidFill>
                  <a:srgbClr val="006292"/>
                </a:solidFill>
              </a:rPr>
              <a:t>:</a:t>
            </a:r>
            <a:endParaRPr lang="en-US" sz="5500" b="1" dirty="0"/>
          </a:p>
          <a:p>
            <a:pPr lvl="2">
              <a:lnSpc>
                <a:spcPct val="150000"/>
              </a:lnSpc>
            </a:pPr>
            <a:r>
              <a:rPr lang="el-GR" sz="6000" i="1" dirty="0"/>
              <a:t>Ρυθμίστε το δωμάτιο και αναδιατάξτε τις καρέκλες
Εξηγήστε τη μέθοδο και τους διαφορετικούς ρόλους στους μαθητές
Επιλέξτε ένα κεντρικό θέμα ή κείμενο και ορίστε μια ερώτηση ανοιχτού τύπου 
Εάν χρησιμοποιείτε κείμενο, αφήστε τους μαθητές να διαβάσουν πρώτα το κείμενο
Επιλέξτε 5-8 εθελοντές ή αφήστε τους να αποφασίσουν οι ίδιοι ποιος θέλει να είναι στη γυάλα και να συζητήσουν την ερώτηση ή το κείμενο
Προαιρετικά: Ενσωματώστε έναν διαμεσολαβητή, ο οποίος θέτει ερωτήσεις για απάντηση κατά τη διάρκεια της συζήτησης, αλλά δεν συμμετέχει
Αφήστε τους υπόλοιπους να παρακολουθήσουν τη συζήτηση. Θα πρέπει να κρατούν σημειώσεις σχετικά με το περιεχόμενο και τη διαδικασία χωρίς να διαταράσσουν τη συζήτηση
Αφήστε τους μαθητές να εναλλάσσονται και αφήστε τις συνομιλίες να συνεχιστούν για 15-20 λεπτά
Χωρίστε την τάξη σε μικρές ομάδες και αφήστε τους μαθητές να μοιραστούν τις παρατηρήσεις τους από τον εξωτερικό κύκλο 
Επέκταση της ομαδικής ανταλλαγής σε συζήτηση στην </a:t>
            </a:r>
            <a:r>
              <a:rPr lang="el-GR" sz="6000" i="1" dirty="0" smtClean="0"/>
              <a:t>τάξη.</a:t>
            </a:r>
            <a:endParaRPr lang="en-US" sz="6000" i="1" dirty="0"/>
          </a:p>
          <a:p>
            <a:pPr lvl="1">
              <a:lnSpc>
                <a:spcPct val="150000"/>
              </a:lnSpc>
            </a:pPr>
            <a:endParaRPr lang="en-US" sz="5600" dirty="0"/>
          </a:p>
          <a:p>
            <a:endParaRPr lang="de-DE" dirty="0"/>
          </a:p>
        </p:txBody>
      </p:sp>
    </p:spTree>
    <p:extLst>
      <p:ext uri="{BB962C8B-B14F-4D97-AF65-F5344CB8AC3E}">
        <p14:creationId xmlns="" xmlns:p14="http://schemas.microsoft.com/office/powerpoint/2010/main" val="2899599139"/>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 xmlns:a16="http://schemas.microsoft.com/office/drawing/2014/main" id="{9C6AE42E-024F-ADF7-0950-3E148A472666}"/>
              </a:ext>
            </a:extLst>
          </p:cNvPr>
          <p:cNvSpPr txBox="1">
            <a:spLocks/>
          </p:cNvSpPr>
          <p:nvPr/>
        </p:nvSpPr>
        <p:spPr>
          <a:xfrm>
            <a:off x="657611" y="13743"/>
            <a:ext cx="2655787" cy="1569660"/>
          </a:xfrm>
          <a:prstGeom prst="rect">
            <a:avLst/>
          </a:prstGeom>
        </p:spPr>
        <p:txBody>
          <a:bodyPr vert="horz" wrap="square" lIns="72000" tIns="45720" rIns="91440" bIns="45720" rtlCol="0" anchor="b" anchorCtr="0">
            <a:sp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white"/>
                </a:solidFill>
                <a:effectLst/>
                <a:uLnTx/>
                <a:uFillTx/>
                <a:latin typeface="Calibri" panose="020F0502020204030204"/>
                <a:ea typeface="+mn-ea"/>
                <a:cs typeface="+mn-cs"/>
              </a:rPr>
              <a:t>Μέθοδος 4
Η Γυάλα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(fishbowl)</a:t>
            </a:r>
            <a:endPar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platzhalter 2">
            <a:extLst>
              <a:ext uri="{FF2B5EF4-FFF2-40B4-BE49-F238E27FC236}">
                <a16:creationId xmlns="" xmlns:a16="http://schemas.microsoft.com/office/drawing/2014/main" id="{78F9E865-9945-1CB1-3820-53412042E4AF}"/>
              </a:ext>
            </a:extLst>
          </p:cNvPr>
          <p:cNvSpPr>
            <a:spLocks noGrp="1"/>
          </p:cNvSpPr>
          <p:nvPr>
            <p:ph type="body" sz="quarter" idx="10"/>
          </p:nvPr>
        </p:nvSpPr>
        <p:spPr>
          <a:xfrm>
            <a:off x="4366842" y="549274"/>
            <a:ext cx="7353017" cy="5743576"/>
          </a:xfrm>
        </p:spPr>
        <p:txBody>
          <a:bodyPr>
            <a:normAutofit fontScale="77500" lnSpcReduction="20000"/>
          </a:bodyPr>
          <a:lstStyle/>
          <a:p>
            <a:pPr marL="0" indent="0">
              <a:lnSpc>
                <a:spcPct val="120000"/>
              </a:lnSpc>
              <a:buNone/>
            </a:pPr>
            <a:r>
              <a:rPr lang="el-GR" sz="3000" b="1" i="1" dirty="0" smtClean="0">
                <a:solidFill>
                  <a:srgbClr val="006292"/>
                </a:solidFill>
              </a:rPr>
              <a:t>Η μέθοδος συζήτησης  γυάλα (</a:t>
            </a:r>
            <a:r>
              <a:rPr lang="en-US" sz="3000" b="1" i="1" dirty="0" smtClean="0">
                <a:solidFill>
                  <a:srgbClr val="006292"/>
                </a:solidFill>
              </a:rPr>
              <a:t>fishbowl</a:t>
            </a:r>
            <a:r>
              <a:rPr lang="el-GR" sz="3000" b="1" i="1" dirty="0" smtClean="0">
                <a:solidFill>
                  <a:srgbClr val="006292"/>
                </a:solidFill>
              </a:rPr>
              <a:t>) μπορεί να είναι μια ισχυρή μέθοδος στην τάξη που βοηθά τους μαθητές να...</a:t>
            </a:r>
            <a:r>
              <a:rPr lang="el-GR" sz="3000" i="1" dirty="0" smtClean="0">
                <a:solidFill>
                  <a:srgbClr val="006292"/>
                </a:solidFill>
              </a:rPr>
              <a:t>
</a:t>
            </a:r>
            <a:endParaRPr lang="en-US" sz="900" dirty="0" smtClean="0"/>
          </a:p>
          <a:p>
            <a:pPr lvl="1">
              <a:lnSpc>
                <a:spcPct val="120000"/>
              </a:lnSpc>
            </a:pPr>
            <a:r>
              <a:rPr lang="el-GR" sz="2600" i="1" dirty="0" smtClean="0"/>
              <a:t>ενισχύσουν τις δεξιότητες ακρόασης και επικοινωνίας τους 
κάνουν διορατικές ερωτήσεις χωρίς κρίση
εντοπίζουν τα σημαντικά στοιχεία για την αποτελεσματική λεκτική επικοινωνία
επικεντρώνονται σ’ αυτά που ακούνε 
μάθουν να κατανοούν σύνθετες ιδέες και νέες προοπτικές 
εκφράζουν την άποψη ή τη γνώμη τους για το θέμα σε σχέση με τις προοπτικές των άλλων
έχουν καλύτερη κατανόηση του θέματος
διευρύνουν το λεξιλόγιό τους και να αξιοποιήσουν προηγούμενες γνώσεις</a:t>
            </a:r>
            <a:endParaRPr lang="en-US" sz="2600" i="1" dirty="0" smtClean="0"/>
          </a:p>
          <a:p>
            <a:pPr lvl="1">
              <a:lnSpc>
                <a:spcPct val="170000"/>
              </a:lnSpc>
            </a:pPr>
            <a:endParaRPr lang="en-US" sz="1800" dirty="0"/>
          </a:p>
          <a:p>
            <a:pPr lvl="1">
              <a:lnSpc>
                <a:spcPct val="170000"/>
              </a:lnSpc>
            </a:pPr>
            <a:endParaRPr lang="en-US" sz="1500" dirty="0"/>
          </a:p>
          <a:p>
            <a:pPr marL="0" indent="0">
              <a:buNone/>
            </a:pPr>
            <a:endParaRPr lang="en-US" sz="1900" dirty="0"/>
          </a:p>
          <a:p>
            <a:pPr marL="0" indent="0">
              <a:buNone/>
            </a:pPr>
            <a:endParaRPr lang="en-US" dirty="0"/>
          </a:p>
        </p:txBody>
      </p:sp>
    </p:spTree>
    <p:extLst>
      <p:ext uri="{BB962C8B-B14F-4D97-AF65-F5344CB8AC3E}">
        <p14:creationId xmlns="" xmlns:p14="http://schemas.microsoft.com/office/powerpoint/2010/main" val="12063657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 xmlns:a16="http://schemas.microsoft.com/office/drawing/2014/main" id="{9C6AE42E-024F-ADF7-0950-3E148A472666}"/>
              </a:ext>
            </a:extLst>
          </p:cNvPr>
          <p:cNvSpPr txBox="1">
            <a:spLocks/>
          </p:cNvSpPr>
          <p:nvPr/>
        </p:nvSpPr>
        <p:spPr>
          <a:xfrm>
            <a:off x="657611" y="13743"/>
            <a:ext cx="2655787" cy="1569660"/>
          </a:xfrm>
          <a:prstGeom prst="rect">
            <a:avLst/>
          </a:prstGeom>
        </p:spPr>
        <p:txBody>
          <a:bodyPr vert="horz" wrap="square" lIns="72000" tIns="45720" rIns="91440" bIns="45720" rtlCol="0" anchor="b" anchorCtr="0">
            <a:sp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white"/>
                </a:solidFill>
                <a:effectLst/>
                <a:uLnTx/>
                <a:uFillTx/>
                <a:latin typeface="Calibri" panose="020F0502020204030204"/>
                <a:ea typeface="+mn-ea"/>
                <a:cs typeface="+mn-cs"/>
              </a:rPr>
              <a:t>Μέθοδος 4
Η Γυάλα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(fishbowl)</a:t>
            </a:r>
            <a:endPar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platzhalter 2">
            <a:extLst>
              <a:ext uri="{FF2B5EF4-FFF2-40B4-BE49-F238E27FC236}">
                <a16:creationId xmlns="" xmlns:a16="http://schemas.microsoft.com/office/drawing/2014/main" id="{78F9E865-9945-1CB1-3820-53412042E4AF}"/>
              </a:ext>
            </a:extLst>
          </p:cNvPr>
          <p:cNvSpPr>
            <a:spLocks noGrp="1"/>
          </p:cNvSpPr>
          <p:nvPr>
            <p:ph type="body" sz="quarter" idx="10"/>
          </p:nvPr>
        </p:nvSpPr>
        <p:spPr>
          <a:xfrm>
            <a:off x="4366842" y="549274"/>
            <a:ext cx="7226847" cy="5761215"/>
          </a:xfrm>
        </p:spPr>
        <p:txBody>
          <a:bodyPr>
            <a:normAutofit lnSpcReduction="10000"/>
          </a:bodyPr>
          <a:lstStyle/>
          <a:p>
            <a:pPr marL="457200" lvl="1" indent="0">
              <a:lnSpc>
                <a:spcPct val="100000"/>
              </a:lnSpc>
              <a:buNone/>
            </a:pPr>
            <a:r>
              <a:rPr lang="el-GR" sz="3000" b="1" i="1" dirty="0">
                <a:solidFill>
                  <a:srgbClr val="006292"/>
                </a:solidFill>
              </a:rPr>
              <a:t>Πώς μπορώ να διευκολύνω τη μέθοδο της γυάλας στην τάξη;</a:t>
            </a:r>
            <a:r>
              <a:rPr lang="el-GR" sz="3000" i="1" dirty="0">
                <a:solidFill>
                  <a:srgbClr val="006292"/>
                </a:solidFill>
              </a:rPr>
              <a:t>
</a:t>
            </a:r>
            <a:endParaRPr lang="en-US" sz="800" dirty="0" smtClean="0"/>
          </a:p>
          <a:p>
            <a:pPr lvl="1">
              <a:lnSpc>
                <a:spcPct val="120000"/>
              </a:lnSpc>
            </a:pPr>
            <a:r>
              <a:rPr lang="el-GR" sz="1800" i="1" dirty="0" smtClean="0"/>
              <a:t>Το ερώτημα θα πρέπει να είναι αρκετά ανοιχτό ώστε να αναδείξει διαφορετικές προοπτικές
Βεβαιωθείτε ότι ο φυσικός χώρος επιτρέπει τη ρύθμιση τύπου γυάλας
Επαναλάβετε τη συζήτηση τύπου γυάλας μέχρι κάθε μαθητής να νιώσει άνετα με τη στρατηγική και με κάθε ρόλο
Εάν επιλέξετε τους μαθητές του εσωτερικού κύκλου, δημιουργήστε μικτές ομάδες με διαφορετικές προσωπικότητες και ακαδημαϊκές επιδόσεις
Ορισμός σταθερών κανόνων και οδηγιών για τον εσωτερικό και τον εξωτερικό κύκλο
Βεβαιωθείτε ότι οι παρατηρητές δεν διακόπτουν τη συζήτηση 
 Δημιουργήστε μια χαλαρή ατμόσφαιρα χωρίς  κρίσεις </a:t>
            </a:r>
            <a:endParaRPr lang="en-US" sz="1800" i="1" dirty="0" smtClean="0"/>
          </a:p>
          <a:p>
            <a:pPr marL="457200" lvl="1" indent="0">
              <a:lnSpc>
                <a:spcPct val="170000"/>
              </a:lnSpc>
              <a:buNone/>
            </a:pPr>
            <a:endParaRPr lang="en-US" sz="1800" dirty="0"/>
          </a:p>
          <a:p>
            <a:pPr marL="457200" lvl="1" indent="0">
              <a:lnSpc>
                <a:spcPct val="170000"/>
              </a:lnSpc>
              <a:buNone/>
            </a:pPr>
            <a:endParaRPr lang="en-US" sz="1500" dirty="0"/>
          </a:p>
          <a:p>
            <a:pPr marL="0" indent="0">
              <a:buNone/>
            </a:pPr>
            <a:endParaRPr lang="en-US" sz="1900" dirty="0"/>
          </a:p>
          <a:p>
            <a:pPr marL="0" indent="0">
              <a:buNone/>
            </a:pPr>
            <a:endParaRPr lang="en-US" dirty="0"/>
          </a:p>
        </p:txBody>
      </p:sp>
    </p:spTree>
    <p:extLst>
      <p:ext uri="{BB962C8B-B14F-4D97-AF65-F5344CB8AC3E}">
        <p14:creationId xmlns="" xmlns:p14="http://schemas.microsoft.com/office/powerpoint/2010/main" val="3314756212"/>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 xmlns:a16="http://schemas.microsoft.com/office/drawing/2014/main" id="{9D34E7E5-DB8C-0349-90F5-C0975168C823}"/>
              </a:ext>
            </a:extLst>
          </p:cNvPr>
          <p:cNvSpPr txBox="1">
            <a:spLocks/>
          </p:cNvSpPr>
          <p:nvPr/>
        </p:nvSpPr>
        <p:spPr>
          <a:xfrm>
            <a:off x="0" y="2287"/>
            <a:ext cx="3786692" cy="2086725"/>
          </a:xfrm>
          <a:prstGeom prst="rect">
            <a:avLst/>
          </a:prstGeom>
        </p:spPr>
        <p:txBody>
          <a:bodyPr vert="horz" wrap="square" lIns="72000" tIns="45720" rIns="91440" bIns="45720" rtlCol="0" anchor="b" anchorCtr="0">
            <a:sp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l-GR" sz="3200" b="1" dirty="0">
                <a:solidFill>
                  <a:schemeClr val="bg1">
                    <a:lumMod val="95000"/>
                  </a:schemeClr>
                </a:solidFill>
                <a:latin typeface="+mn-lt"/>
              </a:rPr>
              <a:t>Μέθοδος 5
Το πλακάτ (</a:t>
            </a:r>
            <a:r>
              <a:rPr lang="en-US" sz="3200" b="1" dirty="0">
                <a:solidFill>
                  <a:schemeClr val="bg1">
                    <a:lumMod val="95000"/>
                  </a:schemeClr>
                </a:solidFill>
                <a:latin typeface="+mn-lt"/>
              </a:rPr>
              <a:t>Placemat</a:t>
            </a:r>
            <a:r>
              <a:rPr lang="el-GR" sz="3200" b="1" dirty="0">
                <a:solidFill>
                  <a:schemeClr val="bg1">
                    <a:lumMod val="95000"/>
                  </a:schemeClr>
                </a:solidFill>
                <a:latin typeface="+mn-lt"/>
              </a:rPr>
              <a:t>) </a:t>
            </a:r>
            <a:r>
              <a:rPr lang="el-GR" b="1" dirty="0">
                <a:solidFill>
                  <a:schemeClr val="bg1">
                    <a:lumMod val="95000"/>
                  </a:schemeClr>
                </a:solidFill>
                <a:latin typeface="+mn-lt"/>
              </a:rPr>
              <a:t>
</a:t>
            </a:r>
            <a:endParaRPr lang="de-DE" sz="2400" dirty="0">
              <a:solidFill>
                <a:schemeClr val="bg1">
                  <a:lumMod val="95000"/>
                </a:schemeClr>
              </a:solidFill>
              <a:latin typeface="+mn-lt"/>
            </a:endParaRPr>
          </a:p>
        </p:txBody>
      </p:sp>
      <p:sp>
        <p:nvSpPr>
          <p:cNvPr id="13" name="Textplatzhalter 13">
            <a:extLst>
              <a:ext uri="{FF2B5EF4-FFF2-40B4-BE49-F238E27FC236}">
                <a16:creationId xmlns="" xmlns:a16="http://schemas.microsoft.com/office/drawing/2014/main" id="{114A5DF8-DDB1-D8CA-F259-A95E431C2FDB}"/>
              </a:ext>
            </a:extLst>
          </p:cNvPr>
          <p:cNvSpPr txBox="1">
            <a:spLocks/>
          </p:cNvSpPr>
          <p:nvPr/>
        </p:nvSpPr>
        <p:spPr>
          <a:xfrm>
            <a:off x="4018844" y="450762"/>
            <a:ext cx="8173156" cy="5905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l-GR" b="1" i="1" dirty="0">
                <a:solidFill>
                  <a:srgbClr val="006292"/>
                </a:solidFill>
              </a:rPr>
              <a:t>Τι είναι η μέθοδος πλακάτ (</a:t>
            </a:r>
            <a:r>
              <a:rPr lang="en-US" b="1" i="1" dirty="0">
                <a:solidFill>
                  <a:srgbClr val="006292"/>
                </a:solidFill>
              </a:rPr>
              <a:t>Placemat</a:t>
            </a:r>
            <a:r>
              <a:rPr lang="el-GR" b="1" i="1" dirty="0">
                <a:solidFill>
                  <a:srgbClr val="006292"/>
                </a:solidFill>
              </a:rPr>
              <a:t>);</a:t>
            </a:r>
            <a:r>
              <a:rPr lang="el-GR" i="1" dirty="0">
                <a:solidFill>
                  <a:srgbClr val="006292"/>
                </a:solidFill>
              </a:rPr>
              <a:t>
</a:t>
            </a:r>
            <a:r>
              <a:rPr lang="el-GR" sz="1800" dirty="0"/>
              <a:t>Το </a:t>
            </a:r>
            <a:r>
              <a:rPr lang="el-GR" sz="1800" dirty="0" err="1"/>
              <a:t>Placemat</a:t>
            </a:r>
            <a:r>
              <a:rPr lang="el-GR" sz="1800" dirty="0"/>
              <a:t> είναι μια ομαδική δραστηριότητα και μέρος της συνεργατικής μάθησης, η οποία παρέχει την ευκαιρία στους μαθητές να καταγράψουν και να σημειώσουν μεμονωμένες ιδέες σχετικά με ένα θέμα ή μια ερώτηση σε οποιοδήποτε θέμα. Είναι μια ιδανική στρατηγική για να ανταλλάξετε ιδέες, να καταγράψετε ερευνημένες πληροφορίες ή να αναλύσετε εύκολα έγγραφα οποιουδήποτε θέματος.  
</a:t>
            </a:r>
            <a:r>
              <a:rPr lang="el-GR" i="1" dirty="0">
                <a:solidFill>
                  <a:srgbClr val="006292"/>
                </a:solidFill>
              </a:rPr>
              <a:t>Το πρότυπο </a:t>
            </a:r>
            <a:r>
              <a:rPr lang="el-GR" i="1" dirty="0" err="1">
                <a:solidFill>
                  <a:srgbClr val="006292"/>
                </a:solidFill>
              </a:rPr>
              <a:t>Placemat</a:t>
            </a:r>
            <a:r>
              <a:rPr lang="el-GR" i="1" dirty="0">
                <a:solidFill>
                  <a:srgbClr val="006292"/>
                </a:solidFill>
              </a:rPr>
              <a:t> για τέσσερις μαθητές:
</a:t>
            </a:r>
            <a:endParaRPr lang="de-DE" dirty="0"/>
          </a:p>
        </p:txBody>
      </p:sp>
      <p:grpSp>
        <p:nvGrpSpPr>
          <p:cNvPr id="2" name="Gruppieren 1">
            <a:extLst>
              <a:ext uri="{FF2B5EF4-FFF2-40B4-BE49-F238E27FC236}">
                <a16:creationId xmlns="" xmlns:a16="http://schemas.microsoft.com/office/drawing/2014/main" id="{4F380536-B572-C181-5E62-8F79488842A8}"/>
              </a:ext>
            </a:extLst>
          </p:cNvPr>
          <p:cNvGrpSpPr/>
          <p:nvPr/>
        </p:nvGrpSpPr>
        <p:grpSpPr>
          <a:xfrm>
            <a:off x="4142224" y="3822750"/>
            <a:ext cx="3352844" cy="2663017"/>
            <a:chOff x="5788751" y="3815355"/>
            <a:chExt cx="3512711" cy="2490218"/>
          </a:xfrm>
        </p:grpSpPr>
        <p:sp>
          <p:nvSpPr>
            <p:cNvPr id="10" name="Flussdiagramm: Manuelle Verarbeitung 9">
              <a:extLst>
                <a:ext uri="{FF2B5EF4-FFF2-40B4-BE49-F238E27FC236}">
                  <a16:creationId xmlns="" xmlns:a16="http://schemas.microsoft.com/office/drawing/2014/main" id="{AF984E64-407D-3163-A063-55417EDA936D}"/>
                </a:ext>
              </a:extLst>
            </p:cNvPr>
            <p:cNvSpPr/>
            <p:nvPr/>
          </p:nvSpPr>
          <p:spPr>
            <a:xfrm>
              <a:off x="5789566" y="3849374"/>
              <a:ext cx="3490620" cy="651685"/>
            </a:xfrm>
            <a:prstGeom prst="flowChartManualOperation">
              <a:avLst/>
            </a:prstGeom>
            <a:solidFill>
              <a:srgbClr val="F7AA46">
                <a:alpha val="70000"/>
              </a:srgb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l-GR" dirty="0"/>
                <a:t>Μαθητής Α
</a:t>
              </a:r>
              <a:endParaRPr lang="en-US" dirty="0"/>
            </a:p>
          </p:txBody>
        </p:sp>
        <p:sp>
          <p:nvSpPr>
            <p:cNvPr id="11" name="Flussdiagramm: Manuelle Verarbeitung 10">
              <a:extLst>
                <a:ext uri="{FF2B5EF4-FFF2-40B4-BE49-F238E27FC236}">
                  <a16:creationId xmlns="" xmlns:a16="http://schemas.microsoft.com/office/drawing/2014/main" id="{9191586B-9A2D-61E6-7D48-364DCAA435C5}"/>
                </a:ext>
              </a:extLst>
            </p:cNvPr>
            <p:cNvSpPr/>
            <p:nvPr/>
          </p:nvSpPr>
          <p:spPr>
            <a:xfrm rot="10800000">
              <a:off x="5789563" y="5570229"/>
              <a:ext cx="3490620" cy="651685"/>
            </a:xfrm>
            <a:prstGeom prst="flowChartManualOperation">
              <a:avLst/>
            </a:prstGeom>
            <a:solidFill>
              <a:srgbClr val="F7AA46"/>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 name="Flussdiagramm: Manuelle Verarbeitung 3">
              <a:extLst>
                <a:ext uri="{FF2B5EF4-FFF2-40B4-BE49-F238E27FC236}">
                  <a16:creationId xmlns="" xmlns:a16="http://schemas.microsoft.com/office/drawing/2014/main" id="{D450481A-C6E8-0B83-D3EC-25B8E8D6CCA3}"/>
                </a:ext>
              </a:extLst>
            </p:cNvPr>
            <p:cNvSpPr/>
            <p:nvPr/>
          </p:nvSpPr>
          <p:spPr>
            <a:xfrm rot="16200000">
              <a:off x="4956133" y="4682806"/>
              <a:ext cx="2382766" cy="71590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811 w 10000"/>
                <a:gd name="connsiteY2" fmla="*/ 9375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756 w 10000"/>
                <a:gd name="connsiteY2" fmla="*/ 9688 h 10000"/>
                <a:gd name="connsiteX3" fmla="*/ 2000 w 10000"/>
                <a:gd name="connsiteY3" fmla="*/ 10000 h 10000"/>
                <a:gd name="connsiteX4" fmla="*/ 0 w 10000"/>
                <a:gd name="connsiteY4" fmla="*/ 0 h 10000"/>
                <a:gd name="connsiteX0" fmla="*/ 0 w 11642"/>
                <a:gd name="connsiteY0" fmla="*/ 0 h 10000"/>
                <a:gd name="connsiteX1" fmla="*/ 11642 w 11642"/>
                <a:gd name="connsiteY1" fmla="*/ 0 h 10000"/>
                <a:gd name="connsiteX2" fmla="*/ 8398 w 11642"/>
                <a:gd name="connsiteY2" fmla="*/ 9688 h 10000"/>
                <a:gd name="connsiteX3" fmla="*/ 3642 w 11642"/>
                <a:gd name="connsiteY3" fmla="*/ 10000 h 10000"/>
                <a:gd name="connsiteX4" fmla="*/ 0 w 11642"/>
                <a:gd name="connsiteY4" fmla="*/ 0 h 10000"/>
                <a:gd name="connsiteX0" fmla="*/ 0 w 11642"/>
                <a:gd name="connsiteY0" fmla="*/ 0 h 10000"/>
                <a:gd name="connsiteX1" fmla="*/ 11642 w 11642"/>
                <a:gd name="connsiteY1" fmla="*/ 0 h 10000"/>
                <a:gd name="connsiteX2" fmla="*/ 8398 w 11642"/>
                <a:gd name="connsiteY2" fmla="*/ 9688 h 10000"/>
                <a:gd name="connsiteX3" fmla="*/ 3244 w 11642"/>
                <a:gd name="connsiteY3" fmla="*/ 10000 h 10000"/>
                <a:gd name="connsiteX4" fmla="*/ 0 w 11642"/>
                <a:gd name="connsiteY4" fmla="*/ 0 h 10000"/>
                <a:gd name="connsiteX0" fmla="*/ 0 w 11642"/>
                <a:gd name="connsiteY0" fmla="*/ 0 h 10001"/>
                <a:gd name="connsiteX1" fmla="*/ 11642 w 11642"/>
                <a:gd name="connsiteY1" fmla="*/ 0 h 10001"/>
                <a:gd name="connsiteX2" fmla="*/ 8448 w 11642"/>
                <a:gd name="connsiteY2" fmla="*/ 10001 h 10001"/>
                <a:gd name="connsiteX3" fmla="*/ 3244 w 11642"/>
                <a:gd name="connsiteY3" fmla="*/ 10000 h 10001"/>
                <a:gd name="connsiteX4" fmla="*/ 0 w 11642"/>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2" h="10001">
                  <a:moveTo>
                    <a:pt x="0" y="0"/>
                  </a:moveTo>
                  <a:lnTo>
                    <a:pt x="11642" y="0"/>
                  </a:lnTo>
                  <a:lnTo>
                    <a:pt x="8448" y="10001"/>
                  </a:lnTo>
                  <a:lnTo>
                    <a:pt x="3244" y="10000"/>
                  </a:lnTo>
                  <a:lnTo>
                    <a:pt x="0" y="0"/>
                  </a:lnTo>
                  <a:close/>
                </a:path>
              </a:pathLst>
            </a:custGeom>
            <a:solidFill>
              <a:srgbClr val="F7AA46"/>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 name="Flussdiagramm: Manuelle Verarbeitung 3">
              <a:extLst>
                <a:ext uri="{FF2B5EF4-FFF2-40B4-BE49-F238E27FC236}">
                  <a16:creationId xmlns="" xmlns:a16="http://schemas.microsoft.com/office/drawing/2014/main" id="{C6C9624C-4B8C-BFE4-B640-C4E3637AB64E}"/>
                </a:ext>
              </a:extLst>
            </p:cNvPr>
            <p:cNvSpPr/>
            <p:nvPr/>
          </p:nvSpPr>
          <p:spPr>
            <a:xfrm rot="5400000">
              <a:off x="7743001" y="4663453"/>
              <a:ext cx="2382766" cy="73415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811 w 10000"/>
                <a:gd name="connsiteY2" fmla="*/ 9375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756 w 10000"/>
                <a:gd name="connsiteY2" fmla="*/ 9688 h 10000"/>
                <a:gd name="connsiteX3" fmla="*/ 2000 w 10000"/>
                <a:gd name="connsiteY3" fmla="*/ 10000 h 10000"/>
                <a:gd name="connsiteX4" fmla="*/ 0 w 10000"/>
                <a:gd name="connsiteY4" fmla="*/ 0 h 10000"/>
                <a:gd name="connsiteX0" fmla="*/ 0 w 11642"/>
                <a:gd name="connsiteY0" fmla="*/ 0 h 10000"/>
                <a:gd name="connsiteX1" fmla="*/ 11642 w 11642"/>
                <a:gd name="connsiteY1" fmla="*/ 0 h 10000"/>
                <a:gd name="connsiteX2" fmla="*/ 8398 w 11642"/>
                <a:gd name="connsiteY2" fmla="*/ 9688 h 10000"/>
                <a:gd name="connsiteX3" fmla="*/ 3642 w 11642"/>
                <a:gd name="connsiteY3" fmla="*/ 10000 h 10000"/>
                <a:gd name="connsiteX4" fmla="*/ 0 w 11642"/>
                <a:gd name="connsiteY4" fmla="*/ 0 h 10000"/>
                <a:gd name="connsiteX0" fmla="*/ 0 w 11642"/>
                <a:gd name="connsiteY0" fmla="*/ 0 h 10000"/>
                <a:gd name="connsiteX1" fmla="*/ 11642 w 11642"/>
                <a:gd name="connsiteY1" fmla="*/ 0 h 10000"/>
                <a:gd name="connsiteX2" fmla="*/ 8398 w 11642"/>
                <a:gd name="connsiteY2" fmla="*/ 9688 h 10000"/>
                <a:gd name="connsiteX3" fmla="*/ 3244 w 11642"/>
                <a:gd name="connsiteY3" fmla="*/ 10000 h 10000"/>
                <a:gd name="connsiteX4" fmla="*/ 0 w 11642"/>
                <a:gd name="connsiteY4" fmla="*/ 0 h 10000"/>
                <a:gd name="connsiteX0" fmla="*/ 0 w 11642"/>
                <a:gd name="connsiteY0" fmla="*/ 0 h 10256"/>
                <a:gd name="connsiteX1" fmla="*/ 11642 w 11642"/>
                <a:gd name="connsiteY1" fmla="*/ 0 h 10256"/>
                <a:gd name="connsiteX2" fmla="*/ 8398 w 11642"/>
                <a:gd name="connsiteY2" fmla="*/ 10256 h 10256"/>
                <a:gd name="connsiteX3" fmla="*/ 3244 w 11642"/>
                <a:gd name="connsiteY3" fmla="*/ 10000 h 10256"/>
                <a:gd name="connsiteX4" fmla="*/ 0 w 11642"/>
                <a:gd name="connsiteY4" fmla="*/ 0 h 1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2" h="10256">
                  <a:moveTo>
                    <a:pt x="0" y="0"/>
                  </a:moveTo>
                  <a:lnTo>
                    <a:pt x="11642" y="0"/>
                  </a:lnTo>
                  <a:lnTo>
                    <a:pt x="8398" y="10256"/>
                  </a:lnTo>
                  <a:lnTo>
                    <a:pt x="3244" y="10000"/>
                  </a:lnTo>
                  <a:lnTo>
                    <a:pt x="0" y="0"/>
                  </a:lnTo>
                  <a:close/>
                </a:path>
              </a:pathLst>
            </a:custGeom>
            <a:solidFill>
              <a:srgbClr val="F9BF7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l-GR" dirty="0"/>
                <a:t>Μαθητής Β
</a:t>
              </a:r>
              <a:endParaRPr lang="en-US" dirty="0"/>
            </a:p>
          </p:txBody>
        </p:sp>
        <p:sp>
          <p:nvSpPr>
            <p:cNvPr id="16" name="Rechteck 15">
              <a:extLst>
                <a:ext uri="{FF2B5EF4-FFF2-40B4-BE49-F238E27FC236}">
                  <a16:creationId xmlns="" xmlns:a16="http://schemas.microsoft.com/office/drawing/2014/main" id="{FF661BA8-9C26-A9AD-82D5-B60230C490CD}"/>
                </a:ext>
              </a:extLst>
            </p:cNvPr>
            <p:cNvSpPr/>
            <p:nvPr/>
          </p:nvSpPr>
          <p:spPr>
            <a:xfrm>
              <a:off x="6505393" y="4501060"/>
              <a:ext cx="2058954" cy="1069168"/>
            </a:xfrm>
            <a:prstGeom prst="rect">
              <a:avLst/>
            </a:prstGeom>
            <a:solidFill>
              <a:srgbClr val="F7AA46">
                <a:alpha val="50000"/>
              </a:srgb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l-GR" dirty="0"/>
                <a:t>Ομαδικές Σκέψεις
</a:t>
              </a:r>
              <a:endParaRPr lang="en-US" dirty="0"/>
            </a:p>
          </p:txBody>
        </p:sp>
        <p:sp>
          <p:nvSpPr>
            <p:cNvPr id="18" name="Flussdiagramm: Manuelle Verarbeitung 17">
              <a:extLst>
                <a:ext uri="{FF2B5EF4-FFF2-40B4-BE49-F238E27FC236}">
                  <a16:creationId xmlns="" xmlns:a16="http://schemas.microsoft.com/office/drawing/2014/main" id="{60C6C142-6607-9184-6F6D-89420A962A7E}"/>
                </a:ext>
              </a:extLst>
            </p:cNvPr>
            <p:cNvSpPr/>
            <p:nvPr/>
          </p:nvSpPr>
          <p:spPr>
            <a:xfrm rot="10800000">
              <a:off x="5789564" y="5560004"/>
              <a:ext cx="3490620" cy="651685"/>
            </a:xfrm>
            <a:prstGeom prst="flowChartManualOperation">
              <a:avLst/>
            </a:prstGeom>
            <a:solidFill>
              <a:srgbClr val="FBD4A2">
                <a:alpha val="70000"/>
              </a:srgbClr>
            </a:solidFill>
            <a:ln/>
          </p:spPr>
          <p:style>
            <a:lnRef idx="3">
              <a:schemeClr val="lt1"/>
            </a:lnRef>
            <a:fillRef idx="1">
              <a:schemeClr val="accent2"/>
            </a:fillRef>
            <a:effectRef idx="1">
              <a:schemeClr val="accent2"/>
            </a:effectRef>
            <a:fontRef idx="minor">
              <a:schemeClr val="lt1"/>
            </a:fontRef>
          </p:style>
          <p:txBody>
            <a:bodyPr vert="horz" rtlCol="0" anchor="ctr" anchorCtr="0"/>
            <a:lstStyle/>
            <a:p>
              <a:pPr algn="ctr"/>
              <a:endParaRPr lang="en-US"/>
            </a:p>
          </p:txBody>
        </p:sp>
        <p:sp>
          <p:nvSpPr>
            <p:cNvPr id="19" name="Flussdiagramm: Manuelle Verarbeitung 3">
              <a:extLst>
                <a:ext uri="{FF2B5EF4-FFF2-40B4-BE49-F238E27FC236}">
                  <a16:creationId xmlns="" xmlns:a16="http://schemas.microsoft.com/office/drawing/2014/main" id="{80F93584-F1FF-23BB-A46B-B558CCA817BA}"/>
                </a:ext>
              </a:extLst>
            </p:cNvPr>
            <p:cNvSpPr/>
            <p:nvPr/>
          </p:nvSpPr>
          <p:spPr>
            <a:xfrm rot="16200000">
              <a:off x="4955319" y="4648787"/>
              <a:ext cx="2382766" cy="71590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811 w 10000"/>
                <a:gd name="connsiteY2" fmla="*/ 9375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756 w 10000"/>
                <a:gd name="connsiteY2" fmla="*/ 9688 h 10000"/>
                <a:gd name="connsiteX3" fmla="*/ 2000 w 10000"/>
                <a:gd name="connsiteY3" fmla="*/ 10000 h 10000"/>
                <a:gd name="connsiteX4" fmla="*/ 0 w 10000"/>
                <a:gd name="connsiteY4" fmla="*/ 0 h 10000"/>
                <a:gd name="connsiteX0" fmla="*/ 0 w 11642"/>
                <a:gd name="connsiteY0" fmla="*/ 0 h 10000"/>
                <a:gd name="connsiteX1" fmla="*/ 11642 w 11642"/>
                <a:gd name="connsiteY1" fmla="*/ 0 h 10000"/>
                <a:gd name="connsiteX2" fmla="*/ 8398 w 11642"/>
                <a:gd name="connsiteY2" fmla="*/ 9688 h 10000"/>
                <a:gd name="connsiteX3" fmla="*/ 3642 w 11642"/>
                <a:gd name="connsiteY3" fmla="*/ 10000 h 10000"/>
                <a:gd name="connsiteX4" fmla="*/ 0 w 11642"/>
                <a:gd name="connsiteY4" fmla="*/ 0 h 10000"/>
                <a:gd name="connsiteX0" fmla="*/ 0 w 11642"/>
                <a:gd name="connsiteY0" fmla="*/ 0 h 10000"/>
                <a:gd name="connsiteX1" fmla="*/ 11642 w 11642"/>
                <a:gd name="connsiteY1" fmla="*/ 0 h 10000"/>
                <a:gd name="connsiteX2" fmla="*/ 8398 w 11642"/>
                <a:gd name="connsiteY2" fmla="*/ 9688 h 10000"/>
                <a:gd name="connsiteX3" fmla="*/ 3244 w 11642"/>
                <a:gd name="connsiteY3" fmla="*/ 10000 h 10000"/>
                <a:gd name="connsiteX4" fmla="*/ 0 w 11642"/>
                <a:gd name="connsiteY4" fmla="*/ 0 h 10000"/>
                <a:gd name="connsiteX0" fmla="*/ 0 w 11642"/>
                <a:gd name="connsiteY0" fmla="*/ 0 h 10001"/>
                <a:gd name="connsiteX1" fmla="*/ 11642 w 11642"/>
                <a:gd name="connsiteY1" fmla="*/ 0 h 10001"/>
                <a:gd name="connsiteX2" fmla="*/ 8448 w 11642"/>
                <a:gd name="connsiteY2" fmla="*/ 10001 h 10001"/>
                <a:gd name="connsiteX3" fmla="*/ 3244 w 11642"/>
                <a:gd name="connsiteY3" fmla="*/ 10000 h 10001"/>
                <a:gd name="connsiteX4" fmla="*/ 0 w 11642"/>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2" h="10001">
                  <a:moveTo>
                    <a:pt x="0" y="0"/>
                  </a:moveTo>
                  <a:lnTo>
                    <a:pt x="11642" y="0"/>
                  </a:lnTo>
                  <a:lnTo>
                    <a:pt x="8448" y="10001"/>
                  </a:lnTo>
                  <a:lnTo>
                    <a:pt x="3244" y="10000"/>
                  </a:lnTo>
                  <a:lnTo>
                    <a:pt x="0" y="0"/>
                  </a:lnTo>
                  <a:close/>
                </a:path>
              </a:pathLst>
            </a:custGeom>
            <a:solidFill>
              <a:srgbClr val="FBD4A2">
                <a:alpha val="50000"/>
              </a:srgb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l-GR" dirty="0"/>
                <a:t>Μαθητής Δ
</a:t>
              </a:r>
              <a:endParaRPr lang="en-US" dirty="0"/>
            </a:p>
          </p:txBody>
        </p:sp>
        <p:sp>
          <p:nvSpPr>
            <p:cNvPr id="20" name="Textfeld 19">
              <a:extLst>
                <a:ext uri="{FF2B5EF4-FFF2-40B4-BE49-F238E27FC236}">
                  <a16:creationId xmlns="" xmlns:a16="http://schemas.microsoft.com/office/drawing/2014/main" id="{D1312F01-F439-C5D3-62DA-058E47A9E34D}"/>
                </a:ext>
              </a:extLst>
            </p:cNvPr>
            <p:cNvSpPr txBox="1"/>
            <p:nvPr/>
          </p:nvSpPr>
          <p:spPr>
            <a:xfrm>
              <a:off x="6506947" y="5701181"/>
              <a:ext cx="2057401" cy="604392"/>
            </a:xfrm>
            <a:prstGeom prst="rect">
              <a:avLst/>
            </a:prstGeom>
            <a:noFill/>
          </p:spPr>
          <p:txBody>
            <a:bodyPr wrap="square" rtlCol="0">
              <a:spAutoFit/>
            </a:bodyPr>
            <a:lstStyle/>
            <a:p>
              <a:pPr algn="ctr"/>
              <a:r>
                <a:rPr lang="el-GR" dirty="0">
                  <a:solidFill>
                    <a:schemeClr val="bg1"/>
                  </a:solidFill>
                </a:rPr>
                <a:t>Μαθητής Γ
</a:t>
              </a:r>
              <a:endParaRPr lang="en-US" dirty="0">
                <a:solidFill>
                  <a:schemeClr val="bg1"/>
                </a:solidFill>
              </a:endParaRPr>
            </a:p>
          </p:txBody>
        </p:sp>
      </p:grpSp>
      <p:cxnSp>
        <p:nvCxnSpPr>
          <p:cNvPr id="4" name="Gerade Verbindung mit Pfeil 3">
            <a:extLst>
              <a:ext uri="{FF2B5EF4-FFF2-40B4-BE49-F238E27FC236}">
                <a16:creationId xmlns="" xmlns:a16="http://schemas.microsoft.com/office/drawing/2014/main" id="{A048C2F0-0F54-C617-B9F6-264162285F12}"/>
              </a:ext>
            </a:extLst>
          </p:cNvPr>
          <p:cNvCxnSpPr>
            <a:cxnSpLocks/>
          </p:cNvCxnSpPr>
          <p:nvPr/>
        </p:nvCxnSpPr>
        <p:spPr>
          <a:xfrm flipV="1">
            <a:off x="6485632" y="5500616"/>
            <a:ext cx="1435297" cy="2370"/>
          </a:xfrm>
          <a:prstGeom prst="straightConnector1">
            <a:avLst/>
          </a:prstGeom>
          <a:ln w="57150">
            <a:solidFill>
              <a:srgbClr val="68D0C8"/>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 xmlns:a16="http://schemas.microsoft.com/office/drawing/2014/main" id="{40E9DBFC-EB73-35E1-5E0B-19C768790F29}"/>
              </a:ext>
            </a:extLst>
          </p:cNvPr>
          <p:cNvSpPr txBox="1"/>
          <p:nvPr/>
        </p:nvSpPr>
        <p:spPr>
          <a:xfrm>
            <a:off x="7886538" y="5352066"/>
            <a:ext cx="2952518" cy="1323439"/>
          </a:xfrm>
          <a:prstGeom prst="rect">
            <a:avLst/>
          </a:prstGeom>
          <a:noFill/>
        </p:spPr>
        <p:txBody>
          <a:bodyPr wrap="square" lIns="91440" tIns="45720" rIns="91440" bIns="45720" rtlCol="0" anchor="t">
            <a:spAutoFit/>
          </a:bodyPr>
          <a:lstStyle/>
          <a:p>
            <a:r>
              <a:rPr lang="el-GR" sz="1600" dirty="0">
                <a:solidFill>
                  <a:srgbClr val="F7AA46"/>
                </a:solidFill>
              </a:rPr>
              <a:t>Το μεσαίο μέρος μπορεί να χρησιμοποιηθεί για την </a:t>
            </a:r>
            <a:r>
              <a:rPr lang="el-GR" sz="1600" dirty="0" err="1">
                <a:solidFill>
                  <a:srgbClr val="F7AA46"/>
                </a:solidFill>
              </a:rPr>
              <a:t>οπτικοποίηση</a:t>
            </a:r>
            <a:r>
              <a:rPr lang="el-GR" sz="1600" dirty="0">
                <a:solidFill>
                  <a:srgbClr val="F7AA46"/>
                </a:solidFill>
              </a:rPr>
              <a:t> των τελικών ομαδικών σκέψεων και ιδεών
</a:t>
            </a:r>
            <a:endParaRPr lang="en-US" sz="1600" dirty="0">
              <a:solidFill>
                <a:srgbClr val="F7AA46"/>
              </a:solidFill>
            </a:endParaRPr>
          </a:p>
        </p:txBody>
      </p:sp>
      <p:sp>
        <p:nvSpPr>
          <p:cNvPr id="24" name="Textfeld 23">
            <a:extLst>
              <a:ext uri="{FF2B5EF4-FFF2-40B4-BE49-F238E27FC236}">
                <a16:creationId xmlns="" xmlns:a16="http://schemas.microsoft.com/office/drawing/2014/main" id="{F3E071F4-6168-6846-3070-6321E4670356}"/>
              </a:ext>
            </a:extLst>
          </p:cNvPr>
          <p:cNvSpPr txBox="1"/>
          <p:nvPr/>
        </p:nvSpPr>
        <p:spPr>
          <a:xfrm>
            <a:off x="9230058" y="4056965"/>
            <a:ext cx="2750559" cy="1077218"/>
          </a:xfrm>
          <a:prstGeom prst="rect">
            <a:avLst/>
          </a:prstGeom>
          <a:noFill/>
        </p:spPr>
        <p:txBody>
          <a:bodyPr wrap="square" lIns="91440" tIns="45720" rIns="91440" bIns="45720" rtlCol="0" anchor="t">
            <a:spAutoFit/>
          </a:bodyPr>
          <a:lstStyle/>
          <a:p>
            <a:r>
              <a:rPr lang="el-GR" sz="1600" dirty="0">
                <a:solidFill>
                  <a:srgbClr val="F7AA46"/>
                </a:solidFill>
              </a:rPr>
              <a:t>Μαθητής Α/Β/Γ/Δ:
Χώρος για μεμονωμένες ιδέες του κάθε μαθητή
</a:t>
            </a:r>
            <a:endParaRPr lang="en-US" sz="1600" dirty="0">
              <a:solidFill>
                <a:srgbClr val="F7AA46"/>
              </a:solidFill>
              <a:ea typeface="Calibri"/>
              <a:cs typeface="Calibri"/>
            </a:endParaRPr>
          </a:p>
        </p:txBody>
      </p:sp>
      <p:cxnSp>
        <p:nvCxnSpPr>
          <p:cNvPr id="25" name="Gerade Verbindung mit Pfeil 24">
            <a:extLst>
              <a:ext uri="{FF2B5EF4-FFF2-40B4-BE49-F238E27FC236}">
                <a16:creationId xmlns="" xmlns:a16="http://schemas.microsoft.com/office/drawing/2014/main" id="{F0DE0E39-E72B-B7B9-7D1E-1C9B3F9823F0}"/>
              </a:ext>
            </a:extLst>
          </p:cNvPr>
          <p:cNvCxnSpPr>
            <a:cxnSpLocks/>
          </p:cNvCxnSpPr>
          <p:nvPr/>
        </p:nvCxnSpPr>
        <p:spPr>
          <a:xfrm flipV="1">
            <a:off x="7719471" y="4160919"/>
            <a:ext cx="1435297" cy="2370"/>
          </a:xfrm>
          <a:prstGeom prst="straightConnector1">
            <a:avLst/>
          </a:prstGeom>
          <a:ln w="57150">
            <a:solidFill>
              <a:srgbClr val="68D0C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70142089"/>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 xmlns:a16="http://schemas.microsoft.com/office/drawing/2014/main" id="{9D34E7E5-DB8C-0349-90F5-C0975168C823}"/>
              </a:ext>
            </a:extLst>
          </p:cNvPr>
          <p:cNvSpPr txBox="1">
            <a:spLocks/>
          </p:cNvSpPr>
          <p:nvPr/>
        </p:nvSpPr>
        <p:spPr>
          <a:xfrm>
            <a:off x="657611" y="161475"/>
            <a:ext cx="2655787" cy="1421928"/>
          </a:xfrm>
          <a:prstGeom prst="rect">
            <a:avLst/>
          </a:prstGeom>
        </p:spPr>
        <p:txBody>
          <a:bodyPr vert="horz" wrap="square" lIns="72000" tIns="45720" rIns="91440" bIns="45720" rtlCol="0" anchor="b" anchorCtr="0">
            <a:sp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kumimoji="0" lang="el-GR" sz="32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Μέθοδος 5
Το πλακάτ (</a:t>
            </a:r>
            <a:r>
              <a:rPr kumimoji="0" lang="en-US" sz="32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Placemat</a:t>
            </a:r>
            <a:r>
              <a:rPr kumimoji="0" lang="el-GR" sz="32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a:t>
            </a:r>
            <a:endParaRPr lang="en-US" sz="2400" dirty="0">
              <a:solidFill>
                <a:schemeClr val="bg1">
                  <a:lumMod val="95000"/>
                </a:schemeClr>
              </a:solidFill>
              <a:latin typeface="+mn-lt"/>
            </a:endParaRPr>
          </a:p>
        </p:txBody>
      </p:sp>
      <p:sp>
        <p:nvSpPr>
          <p:cNvPr id="13" name="Textplatzhalter 13">
            <a:extLst>
              <a:ext uri="{FF2B5EF4-FFF2-40B4-BE49-F238E27FC236}">
                <a16:creationId xmlns="" xmlns:a16="http://schemas.microsoft.com/office/drawing/2014/main" id="{114A5DF8-DDB1-D8CA-F259-A95E431C2FDB}"/>
              </a:ext>
            </a:extLst>
          </p:cNvPr>
          <p:cNvSpPr txBox="1">
            <a:spLocks/>
          </p:cNvSpPr>
          <p:nvPr/>
        </p:nvSpPr>
        <p:spPr>
          <a:xfrm>
            <a:off x="3587956" y="123766"/>
            <a:ext cx="8697276" cy="6470672"/>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l-GR" sz="11200" i="1" dirty="0">
                <a:solidFill>
                  <a:srgbClr val="006292"/>
                </a:solidFill>
              </a:rPr>
              <a:t>  Τα διαφορετικά βήματα της μεθόδου πλακάτ (</a:t>
            </a:r>
            <a:r>
              <a:rPr lang="en-US" sz="11200" i="1" dirty="0">
                <a:solidFill>
                  <a:srgbClr val="006292"/>
                </a:solidFill>
              </a:rPr>
              <a:t>placemat)</a:t>
            </a:r>
            <a:r>
              <a:rPr lang="el-GR" sz="11200" i="1" dirty="0">
                <a:solidFill>
                  <a:srgbClr val="006292"/>
                </a:solidFill>
              </a:rPr>
              <a:t> </a:t>
            </a:r>
            <a:r>
              <a:rPr lang="en-US" sz="11200" i="1" dirty="0">
                <a:solidFill>
                  <a:srgbClr val="006292"/>
                </a:solidFill>
              </a:rPr>
              <a:t>:</a:t>
            </a:r>
            <a:endParaRPr lang="en-US" sz="11200" dirty="0"/>
          </a:p>
          <a:p>
            <a:pPr marL="1200150" lvl="2" indent="-285750">
              <a:lnSpc>
                <a:spcPct val="170000"/>
              </a:lnSpc>
              <a:buFont typeface="Wingdings" panose="05000000000000000000" pitchFamily="2" charset="2"/>
              <a:buChar char="§"/>
            </a:pPr>
            <a:r>
              <a:rPr lang="el-GR" sz="6800" i="1" dirty="0"/>
              <a:t>Επιλέξτε ένα θέμα ή μια ερώτηση για τη συνεδρία
Εξηγήστε τη δραστηριότητα στην τάξη και απαντήστε σε ανοιχτές ερωτήσεις
Χωρίστε την τάξη σε μικρές ομάδες των 3-5 μαθητών
Χειριστείτε ένα πρότυπο πλακάτ ή αφήστε τις ομάδες να σχεδιάσουν το δικό τους</a:t>
            </a:r>
            <a:r>
              <a:rPr lang="el-GR" sz="6800" dirty="0"/>
              <a:t>
</a:t>
            </a:r>
            <a:endParaRPr lang="en-US" sz="6800" dirty="0"/>
          </a:p>
          <a:p>
            <a:pPr marL="457200" lvl="1" indent="0">
              <a:lnSpc>
                <a:spcPct val="120000"/>
              </a:lnSpc>
              <a:buNone/>
            </a:pPr>
            <a:endParaRPr lang="en-US" sz="8000" dirty="0"/>
          </a:p>
          <a:p>
            <a:pPr marL="742950" lvl="1" indent="-285750">
              <a:lnSpc>
                <a:spcPct val="120000"/>
              </a:lnSpc>
              <a:buFont typeface="Wingdings" panose="05000000000000000000" pitchFamily="2" charset="2"/>
              <a:buChar char="§"/>
            </a:pPr>
            <a:endParaRPr lang="el-GR" sz="7200" b="1" dirty="0" smtClean="0">
              <a:solidFill>
                <a:srgbClr val="69D0C8"/>
              </a:solidFill>
            </a:endParaRPr>
          </a:p>
          <a:p>
            <a:pPr marL="742950" lvl="1" indent="-285750">
              <a:lnSpc>
                <a:spcPct val="120000"/>
              </a:lnSpc>
              <a:buFont typeface="Wingdings" panose="05000000000000000000" pitchFamily="2" charset="2"/>
              <a:buChar char="§"/>
            </a:pPr>
            <a:r>
              <a:rPr lang="el-GR" sz="7200" b="1" dirty="0" smtClean="0">
                <a:solidFill>
                  <a:srgbClr val="69D0C8"/>
                </a:solidFill>
              </a:rPr>
              <a:t>Φάση </a:t>
            </a:r>
            <a:r>
              <a:rPr lang="el-GR" sz="7200" b="1" dirty="0">
                <a:solidFill>
                  <a:srgbClr val="69D0C8"/>
                </a:solidFill>
              </a:rPr>
              <a:t>1: </a:t>
            </a:r>
            <a:r>
              <a:rPr lang="el-GR" sz="7200" dirty="0"/>
              <a:t>Κάθε μαθητής σκέφτεται ξεχωριστά και καταγράφει τις ιδέες στο τμήμα που βρίσκεται μπροστά για 1-5 λεπτά</a:t>
            </a:r>
            <a:r>
              <a:rPr lang="el-GR" sz="7200" b="1" dirty="0">
                <a:solidFill>
                  <a:srgbClr val="69D0C8"/>
                </a:solidFill>
              </a:rPr>
              <a:t>
</a:t>
            </a:r>
            <a:r>
              <a:rPr lang="el-GR" sz="7200" b="1" dirty="0">
                <a:solidFill>
                  <a:srgbClr val="F7AA46"/>
                </a:solidFill>
              </a:rPr>
              <a:t>Φάση 2: </a:t>
            </a:r>
            <a:r>
              <a:rPr lang="el-GR" sz="7200" dirty="0"/>
              <a:t>Οι Ομάδες εναλλάσσουν το πλακάτ και το επόμενο άτομο απαντά συμφωνώντας, διαφωνώντας ή προσθέτοντας νέες σκέψεις στις νότες του γείτονα. Αφού όλοι μπορέσουν να διαβάσουν και να γράψουν σε όλες τις εξωτερικές ενότητες, η ομάδα θα αποφασίσει συλλογικά τις πιο σημαντικές απαντήσεις και θα τις γράψει στο κέντρο </a:t>
            </a:r>
            <a:endParaRPr lang="en-US" sz="7200" dirty="0"/>
          </a:p>
          <a:p>
            <a:pPr marL="742950" lvl="1" indent="-285750">
              <a:lnSpc>
                <a:spcPct val="170000"/>
              </a:lnSpc>
              <a:buFont typeface="Wingdings" panose="05000000000000000000" pitchFamily="2" charset="2"/>
              <a:buChar char="§"/>
            </a:pPr>
            <a:r>
              <a:rPr lang="el-GR" sz="7200" b="1" dirty="0">
                <a:solidFill>
                  <a:srgbClr val="FFC0C2"/>
                </a:solidFill>
              </a:rPr>
              <a:t>Φάση 3:</a:t>
            </a:r>
            <a:r>
              <a:rPr lang="el-GR" sz="7200" dirty="0"/>
              <a:t> Η ομάδα θα μοιραστεί τα αποτελέσματά της με την υπόλοιπη τάξη</a:t>
            </a:r>
            <a:r>
              <a:rPr lang="el-GR" sz="7200" b="1" dirty="0">
                <a:solidFill>
                  <a:srgbClr val="FFC0C2"/>
                </a:solidFill>
              </a:rPr>
              <a:t/>
            </a:r>
            <a:br>
              <a:rPr lang="el-GR" sz="7200" b="1" dirty="0">
                <a:solidFill>
                  <a:srgbClr val="FFC0C2"/>
                </a:solidFill>
              </a:rPr>
            </a:br>
            <a:r>
              <a:rPr lang="el-GR" sz="7200" b="1" dirty="0">
                <a:solidFill>
                  <a:srgbClr val="FFC0C2"/>
                </a:solidFill>
              </a:rPr>
              <a:t>
</a:t>
            </a:r>
            <a:endParaRPr lang="en-US" dirty="0"/>
          </a:p>
        </p:txBody>
      </p:sp>
      <p:sp>
        <p:nvSpPr>
          <p:cNvPr id="4" name="Rechteck 3">
            <a:extLst>
              <a:ext uri="{FF2B5EF4-FFF2-40B4-BE49-F238E27FC236}">
                <a16:creationId xmlns="" xmlns:a16="http://schemas.microsoft.com/office/drawing/2014/main" id="{6D113919-CF16-20FF-3C0C-0A42E3643B64}"/>
              </a:ext>
            </a:extLst>
          </p:cNvPr>
          <p:cNvSpPr/>
          <p:nvPr/>
        </p:nvSpPr>
        <p:spPr>
          <a:xfrm>
            <a:off x="4506972" y="2593631"/>
            <a:ext cx="1792678" cy="901114"/>
          </a:xfrm>
          <a:prstGeom prst="rect">
            <a:avLst/>
          </a:prstGeom>
          <a:solidFill>
            <a:srgbClr val="69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i="1" dirty="0">
                <a:solidFill>
                  <a:schemeClr val="bg1"/>
                </a:solidFill>
                <a:latin typeface="-apple-system"/>
              </a:rPr>
              <a:t>Φάση 1:
Σκέψη</a:t>
            </a:r>
            <a:endParaRPr lang="en-US" sz="2000" b="1" i="1" dirty="0">
              <a:solidFill>
                <a:schemeClr val="bg1"/>
              </a:solidFill>
              <a:latin typeface="-apple-system"/>
            </a:endParaRPr>
          </a:p>
        </p:txBody>
      </p:sp>
      <p:sp>
        <p:nvSpPr>
          <p:cNvPr id="8" name="Rechteck 7">
            <a:extLst>
              <a:ext uri="{FF2B5EF4-FFF2-40B4-BE49-F238E27FC236}">
                <a16:creationId xmlns="" xmlns:a16="http://schemas.microsoft.com/office/drawing/2014/main" id="{5A7CEFCB-D21A-EBB9-6E48-6706E09970EA}"/>
              </a:ext>
            </a:extLst>
          </p:cNvPr>
          <p:cNvSpPr/>
          <p:nvPr/>
        </p:nvSpPr>
        <p:spPr>
          <a:xfrm>
            <a:off x="7218666" y="2572116"/>
            <a:ext cx="2063398" cy="901114"/>
          </a:xfrm>
          <a:prstGeom prst="rect">
            <a:avLst/>
          </a:prstGeom>
          <a:solidFill>
            <a:srgbClr val="F7A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b="1" i="1" dirty="0"/>
          </a:p>
          <a:p>
            <a:pPr algn="ctr"/>
            <a:r>
              <a:rPr lang="el-GR" sz="2000" b="1" i="1" dirty="0"/>
              <a:t>Φάση 2:
Ομαδική εργασία
</a:t>
            </a:r>
            <a:endParaRPr lang="en-US" sz="2000" b="1" i="1" dirty="0"/>
          </a:p>
        </p:txBody>
      </p:sp>
      <p:sp>
        <p:nvSpPr>
          <p:cNvPr id="14" name="Rechteck 13">
            <a:extLst>
              <a:ext uri="{FF2B5EF4-FFF2-40B4-BE49-F238E27FC236}">
                <a16:creationId xmlns="" xmlns:a16="http://schemas.microsoft.com/office/drawing/2014/main" id="{1C8BA92A-0BA1-BF13-1BC6-9E97583A5164}"/>
              </a:ext>
            </a:extLst>
          </p:cNvPr>
          <p:cNvSpPr/>
          <p:nvPr/>
        </p:nvSpPr>
        <p:spPr>
          <a:xfrm>
            <a:off x="10330654" y="2593631"/>
            <a:ext cx="1653365" cy="879599"/>
          </a:xfrm>
          <a:prstGeom prst="rect">
            <a:avLst/>
          </a:prstGeom>
          <a:solidFill>
            <a:srgbClr val="FFC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b="1" i="1" dirty="0"/>
          </a:p>
          <a:p>
            <a:pPr algn="ctr"/>
            <a:r>
              <a:rPr lang="el-GR" sz="2000" b="1" i="1" dirty="0"/>
              <a:t>Φάση 3:
Παρουσίαση
</a:t>
            </a:r>
            <a:endParaRPr lang="en-US" sz="2000" b="1" i="1" dirty="0"/>
          </a:p>
        </p:txBody>
      </p:sp>
      <p:sp>
        <p:nvSpPr>
          <p:cNvPr id="16" name="Pfeil: nach rechts 15">
            <a:extLst>
              <a:ext uri="{FF2B5EF4-FFF2-40B4-BE49-F238E27FC236}">
                <a16:creationId xmlns="" xmlns:a16="http://schemas.microsoft.com/office/drawing/2014/main" id="{EAD07FFF-B048-F239-09DA-F7F001E6FADD}"/>
              </a:ext>
            </a:extLst>
          </p:cNvPr>
          <p:cNvSpPr/>
          <p:nvPr/>
        </p:nvSpPr>
        <p:spPr>
          <a:xfrm>
            <a:off x="6468045" y="2798187"/>
            <a:ext cx="660620" cy="415126"/>
          </a:xfrm>
          <a:prstGeom prst="rightArrow">
            <a:avLst/>
          </a:prstGeom>
          <a:solidFill>
            <a:srgbClr val="69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rechts 17">
            <a:extLst>
              <a:ext uri="{FF2B5EF4-FFF2-40B4-BE49-F238E27FC236}">
                <a16:creationId xmlns="" xmlns:a16="http://schemas.microsoft.com/office/drawing/2014/main" id="{C954FC79-948F-BBDE-848F-35EFC9C08E59}"/>
              </a:ext>
            </a:extLst>
          </p:cNvPr>
          <p:cNvSpPr/>
          <p:nvPr/>
        </p:nvSpPr>
        <p:spPr>
          <a:xfrm>
            <a:off x="9395476" y="2798187"/>
            <a:ext cx="660620" cy="415126"/>
          </a:xfrm>
          <a:prstGeom prst="rightArrow">
            <a:avLst/>
          </a:prstGeom>
          <a:solidFill>
            <a:srgbClr val="F7A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 xmlns:p14="http://schemas.microsoft.com/office/powerpoint/2010/main" val="3685699312"/>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DCD4372-2292-2A82-44B0-A138049BD2AB}"/>
              </a:ext>
            </a:extLst>
          </p:cNvPr>
          <p:cNvSpPr>
            <a:spLocks noGrp="1"/>
          </p:cNvSpPr>
          <p:nvPr>
            <p:ph type="title"/>
          </p:nvPr>
        </p:nvSpPr>
        <p:spPr>
          <a:xfrm>
            <a:off x="4876341" y="228198"/>
            <a:ext cx="7315659" cy="1783481"/>
          </a:xfrm>
        </p:spPr>
        <p:txBody>
          <a:bodyPr/>
          <a:lstStyle/>
          <a:p>
            <a:r>
              <a:rPr lang="el-GR" b="1" dirty="0"/>
              <a:t>Επισκόπηση των μεθόδων ευέλικτης ομάδας:
</a:t>
            </a:r>
            <a:endParaRPr lang="en-US" b="1" dirty="0"/>
          </a:p>
        </p:txBody>
      </p:sp>
      <p:sp>
        <p:nvSpPr>
          <p:cNvPr id="3" name="Textplatzhalter 2">
            <a:extLst>
              <a:ext uri="{FF2B5EF4-FFF2-40B4-BE49-F238E27FC236}">
                <a16:creationId xmlns="" xmlns:a16="http://schemas.microsoft.com/office/drawing/2014/main" id="{D5D250DC-7685-1856-6788-E8EB0F081DA3}"/>
              </a:ext>
            </a:extLst>
          </p:cNvPr>
          <p:cNvSpPr>
            <a:spLocks noGrp="1"/>
          </p:cNvSpPr>
          <p:nvPr>
            <p:ph type="body" sz="quarter" idx="10"/>
          </p:nvPr>
        </p:nvSpPr>
        <p:spPr>
          <a:xfrm>
            <a:off x="4593514" y="2151529"/>
            <a:ext cx="7081109" cy="4157195"/>
          </a:xfrm>
        </p:spPr>
        <p:txBody>
          <a:bodyPr/>
          <a:lstStyle/>
          <a:p>
            <a:pPr marL="914400" lvl="1" indent="-457200">
              <a:buFont typeface="+mj-lt"/>
              <a:buAutoNum type="arabicPeriod"/>
            </a:pPr>
            <a:r>
              <a:rPr lang="el-GR" sz="2800" i="1" dirty="0"/>
              <a:t>Γιατί να χρησιμοποιήσετε ευέλικτες μεθόδους;
Καταιγισμός ιδεών
Αμοιβαία διδασκαλία
</a:t>
            </a:r>
            <a:r>
              <a:rPr lang="el-GR" sz="2800" i="1" dirty="0" smtClean="0"/>
              <a:t>Σκέψου-Ζευγάρωσε-Μοιράσου</a:t>
            </a:r>
            <a:r>
              <a:rPr lang="en-US" sz="2800" i="1" dirty="0" smtClean="0"/>
              <a:t> </a:t>
            </a:r>
            <a:r>
              <a:rPr lang="en-US" sz="2800" i="1" dirty="0"/>
              <a:t>(Think-Pair-Share) </a:t>
            </a:r>
            <a:r>
              <a:rPr lang="el-GR" sz="2800" i="1" dirty="0"/>
              <a:t>
Η γυάλα</a:t>
            </a:r>
            <a:r>
              <a:rPr lang="en-US" sz="2800" i="1" dirty="0"/>
              <a:t> (The fishbowl)</a:t>
            </a:r>
          </a:p>
          <a:p>
            <a:pPr marL="914400" lvl="1" indent="-457200">
              <a:buFont typeface="+mj-lt"/>
              <a:buAutoNum type="arabicPeriod"/>
            </a:pPr>
            <a:r>
              <a:rPr lang="el-GR" sz="2800" i="1" dirty="0"/>
              <a:t>Το πλακάτ (</a:t>
            </a:r>
            <a:r>
              <a:rPr lang="en-US" sz="2800" i="1" dirty="0"/>
              <a:t>The placemat)</a:t>
            </a:r>
            <a:endParaRPr lang="en-US" sz="2800" dirty="0"/>
          </a:p>
          <a:p>
            <a:endParaRPr lang="en-US" sz="1800" dirty="0"/>
          </a:p>
          <a:p>
            <a:endParaRPr lang="en-US" dirty="0"/>
          </a:p>
          <a:p>
            <a:endParaRPr lang="en-US" dirty="0"/>
          </a:p>
        </p:txBody>
      </p:sp>
    </p:spTree>
    <p:extLst>
      <p:ext uri="{BB962C8B-B14F-4D97-AF65-F5344CB8AC3E}">
        <p14:creationId xmlns="" xmlns:p14="http://schemas.microsoft.com/office/powerpoint/2010/main" val="382754247"/>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 xmlns:a16="http://schemas.microsoft.com/office/drawing/2014/main" id="{9D34E7E5-DB8C-0349-90F5-C0975168C823}"/>
              </a:ext>
            </a:extLst>
          </p:cNvPr>
          <p:cNvSpPr txBox="1">
            <a:spLocks/>
          </p:cNvSpPr>
          <p:nvPr/>
        </p:nvSpPr>
        <p:spPr>
          <a:xfrm>
            <a:off x="657611" y="161475"/>
            <a:ext cx="2655787" cy="1421928"/>
          </a:xfrm>
          <a:prstGeom prst="rect">
            <a:avLst/>
          </a:prstGeom>
        </p:spPr>
        <p:txBody>
          <a:bodyPr vert="horz" wrap="square" lIns="72000" tIns="45720" rIns="91440" bIns="45720" rtlCol="0" anchor="b" anchorCtr="0">
            <a:sp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kumimoji="0" lang="el-GR" sz="32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Μέθοδος 5
Το πλακάτ (</a:t>
            </a:r>
            <a:r>
              <a:rPr kumimoji="0" lang="en-US" sz="32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Placemat</a:t>
            </a:r>
            <a:r>
              <a:rPr kumimoji="0" lang="el-GR" sz="32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a:t>
            </a:r>
            <a:endParaRPr lang="de-DE" sz="2400" dirty="0">
              <a:solidFill>
                <a:schemeClr val="bg1">
                  <a:lumMod val="95000"/>
                </a:schemeClr>
              </a:solidFill>
              <a:latin typeface="+mn-lt"/>
            </a:endParaRPr>
          </a:p>
        </p:txBody>
      </p:sp>
      <p:sp>
        <p:nvSpPr>
          <p:cNvPr id="3" name="Textplatzhalter 2">
            <a:extLst>
              <a:ext uri="{FF2B5EF4-FFF2-40B4-BE49-F238E27FC236}">
                <a16:creationId xmlns="" xmlns:a16="http://schemas.microsoft.com/office/drawing/2014/main" id="{072798A1-09F8-7E8D-5093-55E89B33E2F5}"/>
              </a:ext>
            </a:extLst>
          </p:cNvPr>
          <p:cNvSpPr txBox="1">
            <a:spLocks/>
          </p:cNvSpPr>
          <p:nvPr/>
        </p:nvSpPr>
        <p:spPr>
          <a:xfrm>
            <a:off x="4001845" y="549273"/>
            <a:ext cx="8190155" cy="606667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l-GR" sz="3000" i="1" dirty="0">
                <a:solidFill>
                  <a:srgbClr val="006292"/>
                </a:solidFill>
              </a:rPr>
              <a:t>Η δραστηριότητα του πλακάτ (</a:t>
            </a:r>
            <a:r>
              <a:rPr lang="en-US" sz="3000" i="1" dirty="0">
                <a:solidFill>
                  <a:srgbClr val="006292"/>
                </a:solidFill>
              </a:rPr>
              <a:t>placemat</a:t>
            </a:r>
            <a:r>
              <a:rPr lang="el-GR" sz="3000" i="1" dirty="0">
                <a:solidFill>
                  <a:srgbClr val="006292"/>
                </a:solidFill>
              </a:rPr>
              <a:t>) μπορεί να είναι μια ισχυρή μέθοδος στην τάξη που βοηθά τους μαθητές να...
</a:t>
            </a:r>
            <a:endParaRPr lang="en-US" sz="1900" i="1" dirty="0"/>
          </a:p>
          <a:p>
            <a:pPr lvl="1">
              <a:lnSpc>
                <a:spcPct val="110000"/>
              </a:lnSpc>
              <a:buFont typeface="Wingdings" panose="05000000000000000000" pitchFamily="2" charset="2"/>
              <a:buChar char="§"/>
            </a:pPr>
            <a:r>
              <a:rPr lang="el-GR" sz="2300" i="1" dirty="0"/>
              <a:t>Μάθουν πώς να συνεργάζεστε σε μια ομαδική κατάσταση 
</a:t>
            </a:r>
            <a:r>
              <a:rPr lang="el-GR" sz="2300" i="1" dirty="0" smtClean="0"/>
              <a:t>Οδηγηθούν στην ανάπτυξη καλύτερης κατανόησης </a:t>
            </a:r>
            <a:r>
              <a:rPr lang="el-GR" sz="2300" i="1" dirty="0"/>
              <a:t>του θέματος
</a:t>
            </a:r>
            <a:r>
              <a:rPr lang="el-GR" sz="2300" i="1" dirty="0" smtClean="0"/>
              <a:t>Διευρύνουν </a:t>
            </a:r>
            <a:r>
              <a:rPr lang="el-GR" sz="2300" i="1" dirty="0"/>
              <a:t>το λεξιλόγιό τους και </a:t>
            </a:r>
            <a:r>
              <a:rPr lang="el-GR" sz="2300" i="1" dirty="0" smtClean="0"/>
              <a:t>αξιοποιήσουν </a:t>
            </a:r>
            <a:r>
              <a:rPr lang="el-GR" sz="2300" i="1" dirty="0"/>
              <a:t>προηγούμενες γνώσεις
</a:t>
            </a:r>
            <a:r>
              <a:rPr lang="el-GR" sz="2300" i="1" dirty="0" smtClean="0"/>
              <a:t>Αναπτύξουν κοινωνικές δεξιότητες, </a:t>
            </a:r>
            <a:r>
              <a:rPr lang="el-GR" sz="2300" i="1" dirty="0" err="1" smtClean="0"/>
              <a:t>δεξιοτήτες</a:t>
            </a:r>
            <a:r>
              <a:rPr lang="el-GR" sz="2300" i="1" dirty="0" smtClean="0"/>
              <a:t> </a:t>
            </a:r>
            <a:r>
              <a:rPr lang="el-GR" sz="2300" i="1" dirty="0"/>
              <a:t>επικοινωνίας και επίλυσης προβλημάτων
Σκέφτονται πρώτα ατομικά και μετά σαν ομάδα
Μάθουν να κάνουν διάκριση μεταξύ σημαντικών και ασήμαντων απαντήσεων
Επίτευξη στόχων έργου και ομάδας
Ακούγονται και </a:t>
            </a:r>
            <a:r>
              <a:rPr lang="el-GR" sz="2300" i="1" dirty="0" smtClean="0"/>
              <a:t>αναγνωρίζονται .</a:t>
            </a:r>
            <a:endParaRPr lang="en-US" sz="2300" i="1" dirty="0"/>
          </a:p>
          <a:p>
            <a:pPr lvl="1">
              <a:lnSpc>
                <a:spcPct val="150000"/>
              </a:lnSpc>
              <a:buFont typeface="Wingdings" panose="05000000000000000000" pitchFamily="2" charset="2"/>
              <a:buChar char="§"/>
            </a:pPr>
            <a:endParaRPr lang="en-US" sz="1800" dirty="0"/>
          </a:p>
          <a:p>
            <a:pPr lvl="1">
              <a:lnSpc>
                <a:spcPct val="150000"/>
              </a:lnSpc>
              <a:buFont typeface="Wingdings" panose="05000000000000000000" pitchFamily="2" charset="2"/>
              <a:buChar char="§"/>
            </a:pPr>
            <a:endParaRPr lang="en-US" sz="1600" dirty="0"/>
          </a:p>
          <a:p>
            <a:pPr lvl="1">
              <a:lnSpc>
                <a:spcPct val="150000"/>
              </a:lnSpc>
            </a:pPr>
            <a:endParaRPr lang="en-US" sz="1600" dirty="0"/>
          </a:p>
          <a:p>
            <a:pPr marL="0" indent="0">
              <a:buFont typeface="Arial" panose="020B0604020202020204" pitchFamily="34" charset="0"/>
              <a:buNone/>
            </a:pPr>
            <a:endParaRPr lang="en-US" sz="1900" dirty="0"/>
          </a:p>
          <a:p>
            <a:pPr marL="0" indent="0">
              <a:buFont typeface="Arial" panose="020B0604020202020204" pitchFamily="34" charset="0"/>
              <a:buNone/>
            </a:pPr>
            <a:endParaRPr lang="en-US" dirty="0"/>
          </a:p>
        </p:txBody>
      </p:sp>
    </p:spTree>
    <p:extLst>
      <p:ext uri="{BB962C8B-B14F-4D97-AF65-F5344CB8AC3E}">
        <p14:creationId xmlns="" xmlns:p14="http://schemas.microsoft.com/office/powerpoint/2010/main" val="3201285341"/>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 xmlns:a16="http://schemas.microsoft.com/office/drawing/2014/main" id="{9D34E7E5-DB8C-0349-90F5-C0975168C823}"/>
              </a:ext>
            </a:extLst>
          </p:cNvPr>
          <p:cNvSpPr txBox="1">
            <a:spLocks/>
          </p:cNvSpPr>
          <p:nvPr/>
        </p:nvSpPr>
        <p:spPr>
          <a:xfrm>
            <a:off x="657611" y="161475"/>
            <a:ext cx="2655787" cy="1421928"/>
          </a:xfrm>
          <a:prstGeom prst="rect">
            <a:avLst/>
          </a:prstGeom>
        </p:spPr>
        <p:txBody>
          <a:bodyPr vert="horz" wrap="square" lIns="72000" tIns="45720" rIns="91440" bIns="45720" rtlCol="0" anchor="b" anchorCtr="0">
            <a:sp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kumimoji="0" lang="el-GR" sz="32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Μέθοδος 5
Το πλακάτ (</a:t>
            </a:r>
            <a:r>
              <a:rPr kumimoji="0" lang="en-US" sz="32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Placemat</a:t>
            </a:r>
            <a:endParaRPr lang="de-DE" sz="2400" dirty="0">
              <a:solidFill>
                <a:schemeClr val="bg1">
                  <a:lumMod val="95000"/>
                </a:schemeClr>
              </a:solidFill>
              <a:latin typeface="+mn-lt"/>
            </a:endParaRPr>
          </a:p>
        </p:txBody>
      </p:sp>
      <p:sp>
        <p:nvSpPr>
          <p:cNvPr id="3" name="Textplatzhalter 2">
            <a:extLst>
              <a:ext uri="{FF2B5EF4-FFF2-40B4-BE49-F238E27FC236}">
                <a16:creationId xmlns="" xmlns:a16="http://schemas.microsoft.com/office/drawing/2014/main" id="{072798A1-09F8-7E8D-5093-55E89B33E2F5}"/>
              </a:ext>
            </a:extLst>
          </p:cNvPr>
          <p:cNvSpPr txBox="1">
            <a:spLocks/>
          </p:cNvSpPr>
          <p:nvPr/>
        </p:nvSpPr>
        <p:spPr>
          <a:xfrm>
            <a:off x="4012602" y="549274"/>
            <a:ext cx="7772998" cy="614198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None/>
            </a:pPr>
            <a:r>
              <a:rPr lang="el-GR" sz="3000" i="1" dirty="0">
                <a:solidFill>
                  <a:srgbClr val="006292"/>
                </a:solidFill>
              </a:rPr>
              <a:t>Πώς </a:t>
            </a:r>
            <a:r>
              <a:rPr lang="el-GR" sz="3000" i="1" dirty="0" smtClean="0">
                <a:solidFill>
                  <a:srgbClr val="006292"/>
                </a:solidFill>
              </a:rPr>
              <a:t>μπορείτε </a:t>
            </a:r>
            <a:r>
              <a:rPr lang="el-GR" sz="3000" i="1" dirty="0">
                <a:solidFill>
                  <a:srgbClr val="006292"/>
                </a:solidFill>
              </a:rPr>
              <a:t>να </a:t>
            </a:r>
            <a:r>
              <a:rPr lang="el-GR" sz="3000" i="1" dirty="0" smtClean="0">
                <a:solidFill>
                  <a:srgbClr val="006292"/>
                </a:solidFill>
              </a:rPr>
              <a:t>διευκολύνετε </a:t>
            </a:r>
            <a:r>
              <a:rPr lang="el-GR" sz="3000" i="1" dirty="0">
                <a:solidFill>
                  <a:srgbClr val="006292"/>
                </a:solidFill>
              </a:rPr>
              <a:t>τη μέθοδο πλακάτ (</a:t>
            </a:r>
            <a:r>
              <a:rPr lang="en-US" sz="3000" i="1" dirty="0">
                <a:solidFill>
                  <a:srgbClr val="006292"/>
                </a:solidFill>
              </a:rPr>
              <a:t>placemat</a:t>
            </a:r>
            <a:r>
              <a:rPr lang="el-GR" sz="3000" i="1" dirty="0">
                <a:solidFill>
                  <a:srgbClr val="006292"/>
                </a:solidFill>
              </a:rPr>
              <a:t>) στην τάξη;
</a:t>
            </a:r>
            <a:endParaRPr lang="en-US" sz="1900" i="1" dirty="0"/>
          </a:p>
          <a:p>
            <a:pPr lvl="1">
              <a:lnSpc>
                <a:spcPct val="120000"/>
              </a:lnSpc>
            </a:pPr>
            <a:r>
              <a:rPr lang="el-GR" sz="2100" i="1" dirty="0" smtClean="0"/>
              <a:t>Προσδιορίσετε </a:t>
            </a:r>
            <a:r>
              <a:rPr lang="el-GR" sz="2100" i="1" dirty="0"/>
              <a:t>το πρόβλημα ή το ζήτημα και </a:t>
            </a:r>
            <a:r>
              <a:rPr lang="el-GR" sz="2100" i="1" dirty="0" smtClean="0"/>
              <a:t>εξηγήσετε </a:t>
            </a:r>
            <a:r>
              <a:rPr lang="el-GR" sz="2100" i="1" dirty="0"/>
              <a:t>τα οφέλη της δραστηριότητας στην τάξη
</a:t>
            </a:r>
            <a:r>
              <a:rPr lang="el-GR" sz="2100" i="1" dirty="0" smtClean="0"/>
              <a:t>Υποστηρίξετε </a:t>
            </a:r>
            <a:r>
              <a:rPr lang="el-GR" sz="2100" i="1" dirty="0"/>
              <a:t>τους μαθητές, εάν δυσκολεύονται να βρουν τις δικές τους ιδέες 
</a:t>
            </a:r>
            <a:r>
              <a:rPr lang="el-GR" sz="2100" i="1" dirty="0" smtClean="0"/>
              <a:t>Παρέχετε τα απαραίτητα </a:t>
            </a:r>
            <a:r>
              <a:rPr lang="el-GR" sz="2100" i="1" dirty="0"/>
              <a:t>(</a:t>
            </a:r>
            <a:r>
              <a:rPr lang="el-GR" sz="2100" i="1" dirty="0" smtClean="0"/>
              <a:t>ψηφιακά) εργαλεία </a:t>
            </a:r>
            <a:r>
              <a:rPr lang="el-GR" sz="2100" i="1" dirty="0"/>
              <a:t>για την τεκμηρίωση ιδεών (πρότυπο, έγγραφα Α3, αυτοκόλλητες σημειώσεις κ.λπ.)
</a:t>
            </a:r>
            <a:r>
              <a:rPr lang="el-GR" sz="2100" i="1" dirty="0" smtClean="0"/>
              <a:t>Επιλέξετε </a:t>
            </a:r>
            <a:r>
              <a:rPr lang="el-GR" sz="2100" i="1" dirty="0"/>
              <a:t>ένα χρονικό πλαίσιο για οποιαδήποτε φάση 
</a:t>
            </a:r>
            <a:r>
              <a:rPr lang="el-GR" sz="2100" i="1" dirty="0" smtClean="0"/>
              <a:t>Αφήσετε </a:t>
            </a:r>
            <a:r>
              <a:rPr lang="el-GR" sz="2100" i="1" dirty="0"/>
              <a:t>τους μαθητές να αναθεωρήσουν τις ιδέες στο τέλος της συνεδρίας
</a:t>
            </a:r>
            <a:r>
              <a:rPr lang="el-GR" sz="2100" i="1" dirty="0" smtClean="0"/>
              <a:t>Υπογραμμίσετε </a:t>
            </a:r>
            <a:r>
              <a:rPr lang="el-GR" sz="2100" i="1" dirty="0"/>
              <a:t>τη σημασία της συμπεριφοράς και της επικοινωνίας με </a:t>
            </a:r>
            <a:r>
              <a:rPr lang="el-GR" sz="2100" i="1" dirty="0" smtClean="0"/>
              <a:t>σεβασμό.</a:t>
            </a:r>
            <a:endParaRPr lang="en-US" sz="2100" i="1" dirty="0"/>
          </a:p>
        </p:txBody>
      </p:sp>
    </p:spTree>
    <p:extLst>
      <p:ext uri="{BB962C8B-B14F-4D97-AF65-F5344CB8AC3E}">
        <p14:creationId xmlns="" xmlns:p14="http://schemas.microsoft.com/office/powerpoint/2010/main" val="1576824999"/>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 xmlns:a16="http://schemas.microsoft.com/office/drawing/2014/main" id="{198D8EB9-B250-91A1-24F5-5DEA0C48302B}"/>
              </a:ext>
            </a:extLst>
          </p:cNvPr>
          <p:cNvSpPr txBox="1"/>
          <p:nvPr/>
        </p:nvSpPr>
        <p:spPr>
          <a:xfrm>
            <a:off x="315872" y="441054"/>
            <a:ext cx="7566488" cy="7478970"/>
          </a:xfrm>
          <a:prstGeom prst="rect">
            <a:avLst/>
          </a:prstGeom>
          <a:noFill/>
        </p:spPr>
        <p:txBody>
          <a:bodyPr wrap="square">
            <a:spAutoFit/>
          </a:bodyPr>
          <a:lstStyle/>
          <a:p>
            <a:r>
              <a:rPr lang="el-GR" sz="2800" b="1" dirty="0">
                <a:latin typeface="+mj-lt"/>
              </a:rPr>
              <a:t>Βιβλιογραφία
</a:t>
            </a:r>
            <a:endParaRPr lang="de-DE" sz="2800" b="1" dirty="0">
              <a:latin typeface="+mj-lt"/>
            </a:endParaRPr>
          </a:p>
          <a:p>
            <a:r>
              <a:rPr lang="de-DE" sz="1400" b="0" i="0" u="none" strike="noStrike" baseline="0" dirty="0">
                <a:solidFill>
                  <a:srgbClr val="000000"/>
                </a:solidFill>
              </a:rPr>
              <a:t>Becker, F. (</a:t>
            </a:r>
            <a:r>
              <a:rPr lang="de-DE" sz="1400" b="0" i="0" u="none" strike="noStrike" baseline="0" dirty="0" err="1">
                <a:solidFill>
                  <a:srgbClr val="000000"/>
                </a:solidFill>
              </a:rPr>
              <a:t>n.d</a:t>
            </a:r>
            <a:r>
              <a:rPr lang="de-DE" sz="1400" b="0" i="0" u="none" strike="noStrike" baseline="0" dirty="0">
                <a:solidFill>
                  <a:srgbClr val="000000"/>
                </a:solidFill>
              </a:rPr>
              <a:t>.). Teamfähigkeit Stärken: Definition, Beispiele, </a:t>
            </a:r>
            <a:r>
              <a:rPr lang="de-DE" sz="1400" b="0" i="0" u="none" strike="noStrike" baseline="0" dirty="0" err="1">
                <a:solidFill>
                  <a:srgbClr val="000000"/>
                </a:solidFill>
              </a:rPr>
              <a:t>test</a:t>
            </a:r>
            <a:r>
              <a:rPr lang="de-DE" sz="1400" b="0" i="0" u="none" strike="noStrike" baseline="0" dirty="0">
                <a:solidFill>
                  <a:srgbClr val="000000"/>
                </a:solidFill>
              </a:rPr>
              <a:t>. WPGS. </a:t>
            </a:r>
            <a:r>
              <a:rPr lang="de-DE" sz="1400" b="0" i="0" u="none" strike="noStrike" baseline="0" dirty="0" err="1">
                <a:solidFill>
                  <a:srgbClr val="000000"/>
                </a:solidFill>
              </a:rPr>
              <a:t>Retrieved</a:t>
            </a:r>
            <a:r>
              <a:rPr lang="de-DE" sz="1400" b="0" i="0" u="none" strike="noStrike" baseline="0" dirty="0">
                <a:solidFill>
                  <a:srgbClr val="000000"/>
                </a:solidFill>
              </a:rPr>
              <a:t> </a:t>
            </a:r>
            <a:r>
              <a:rPr lang="de-DE" sz="1400" b="0" i="0" u="none" strike="noStrike" baseline="0" dirty="0" err="1">
                <a:solidFill>
                  <a:srgbClr val="000000"/>
                </a:solidFill>
              </a:rPr>
              <a:t>October</a:t>
            </a:r>
            <a:r>
              <a:rPr lang="de-DE" sz="1400" b="0" i="0" u="none" strike="noStrike" baseline="0" dirty="0">
                <a:solidFill>
                  <a:srgbClr val="000000"/>
                </a:solidFill>
              </a:rPr>
              <a:t> 20, 2022, from </a:t>
            </a:r>
            <a:r>
              <a:rPr lang="de-DE" sz="1400" i="0" u="none" strike="noStrike" dirty="0">
                <a:effectLst/>
                <a:hlinkClick r:id="rId2" tooltip="https://wpgs.de/fachtexte/agile-teams-definition-und-fuehrung/">
                  <a:extLst>
                    <a:ext uri="{A12FA001-AC4F-418D-AE19-62706E023703}">
                      <ahyp:hlinkClr xmlns="" xmlns:ahyp="http://schemas.microsoft.com/office/drawing/2018/hyperlinkcolor" val="tx"/>
                    </a:ext>
                  </a:extLst>
                </a:hlinkClick>
              </a:rPr>
              <a:t>https://wpgs.de/fachtexte/agile-teams-definition-und-fuehrung/</a:t>
            </a:r>
            <a:endParaRPr lang="de-DE" sz="1400" i="0" u="none" strike="noStrike" dirty="0">
              <a:effectLst/>
            </a:endParaRPr>
          </a:p>
          <a:p>
            <a:endParaRPr lang="de-DE" sz="1400" dirty="0"/>
          </a:p>
          <a:p>
            <a:r>
              <a:rPr lang="en-US" sz="1400" i="0" u="none" strike="noStrike" dirty="0">
                <a:effectLst/>
              </a:rPr>
              <a:t>Drew, C. (2022). The Reciprocal Teaching Method (Examples, Pros, Cons). Helpful Professor. </a:t>
            </a:r>
            <a:r>
              <a:rPr lang="en-US" sz="1400" dirty="0"/>
              <a:t>Retrieved October 20, 2022, from </a:t>
            </a:r>
            <a:r>
              <a:rPr lang="en-US" sz="1400" dirty="0">
                <a:hlinkClick r:id="rId3"/>
              </a:rPr>
              <a:t>https://helpfulprofessor.com/reciprocal-teaching/</a:t>
            </a:r>
            <a:endParaRPr lang="en-US" sz="1400" dirty="0"/>
          </a:p>
          <a:p>
            <a:endParaRPr lang="en-US" sz="1400" i="0" u="none" strike="noStrike" dirty="0">
              <a:effectLst/>
            </a:endParaRPr>
          </a:p>
          <a:p>
            <a:r>
              <a:rPr lang="en-US" sz="1400" dirty="0" err="1">
                <a:effectLst/>
              </a:rPr>
              <a:t>Herting</a:t>
            </a:r>
            <a:r>
              <a:rPr lang="en-US" sz="1400" dirty="0">
                <a:effectLst/>
              </a:rPr>
              <a:t>, Nora. “The Four* Rules of Brainstorming.” Web log. </a:t>
            </a:r>
            <a:r>
              <a:rPr lang="en-US" sz="1400" i="1" dirty="0">
                <a:effectLst/>
              </a:rPr>
              <a:t>LinkedIn</a:t>
            </a:r>
            <a:r>
              <a:rPr lang="en-US" sz="1400" dirty="0">
                <a:effectLst/>
              </a:rPr>
              <a:t> (blog), March 9, 2021. https://www.linkedin.com/pulse/four-rules-brainstorming-nora-herting. </a:t>
            </a:r>
            <a:endParaRPr lang="de-DE" sz="1400" i="0" u="none" strike="noStrike" dirty="0">
              <a:effectLst/>
            </a:endParaRPr>
          </a:p>
          <a:p>
            <a:endParaRPr lang="de-DE" sz="1400" dirty="0"/>
          </a:p>
          <a:p>
            <a:r>
              <a:rPr lang="de-DE" sz="1400" dirty="0" err="1">
                <a:effectLst/>
              </a:rPr>
              <a:t>Lehniger</a:t>
            </a:r>
            <a:r>
              <a:rPr lang="de-DE" sz="1400" dirty="0">
                <a:effectLst/>
              </a:rPr>
              <a:t>, Kai. “Methoden Für Einen Kompetenzorientierten, Kooperativen Und ...” </a:t>
            </a:r>
            <a:r>
              <a:rPr lang="de-DE" sz="1400" dirty="0" err="1">
                <a:effectLst/>
              </a:rPr>
              <a:t>LehnigerNet</a:t>
            </a:r>
            <a:r>
              <a:rPr lang="de-DE" sz="1400" dirty="0">
                <a:effectLst/>
              </a:rPr>
              <a:t>. </a:t>
            </a:r>
          </a:p>
          <a:p>
            <a:r>
              <a:rPr lang="de-DE" sz="1400" dirty="0" err="1">
                <a:effectLst/>
              </a:rPr>
              <a:t>Accessed</a:t>
            </a:r>
            <a:r>
              <a:rPr lang="de-DE" sz="1400" dirty="0">
                <a:effectLst/>
              </a:rPr>
              <a:t> </a:t>
            </a:r>
            <a:r>
              <a:rPr lang="de-DE" sz="1400" dirty="0" err="1">
                <a:effectLst/>
              </a:rPr>
              <a:t>October</a:t>
            </a:r>
            <a:r>
              <a:rPr lang="de-DE" sz="1400" dirty="0">
                <a:effectLst/>
              </a:rPr>
              <a:t> 21, 2022.  https://www.lehnigernet.de/wp-content/uploads/2012/03/Methoden-f%C3%BCr-einen-kompetenzorientierten-Unterricht.pdf. </a:t>
            </a:r>
          </a:p>
          <a:p>
            <a:endParaRPr lang="de-DE" sz="1400" dirty="0"/>
          </a:p>
          <a:p>
            <a:r>
              <a:rPr lang="en-US" sz="1400" i="1" dirty="0">
                <a:effectLst/>
              </a:rPr>
              <a:t>Place Mat - Teacher Training</a:t>
            </a:r>
            <a:r>
              <a:rPr lang="en-US" sz="1400" dirty="0">
                <a:effectLst/>
              </a:rPr>
              <a:t>. </a:t>
            </a:r>
            <a:r>
              <a:rPr lang="en-US" sz="1400" i="1" dirty="0">
                <a:effectLst/>
              </a:rPr>
              <a:t>YouTube</a:t>
            </a:r>
            <a:r>
              <a:rPr lang="en-US" sz="1400" dirty="0">
                <a:effectLst/>
              </a:rPr>
              <a:t>. The Fourth R, 2014. https://www.youtube.com/watch?v=405i4g2SXfQ. </a:t>
            </a:r>
          </a:p>
          <a:p>
            <a:endParaRPr lang="en-US" sz="1400" dirty="0"/>
          </a:p>
          <a:p>
            <a:r>
              <a:rPr lang="en-US" sz="1400" i="1" dirty="0">
                <a:effectLst/>
              </a:rPr>
              <a:t>Reciprocal Teaching - An Introduction for Students</a:t>
            </a:r>
            <a:r>
              <a:rPr lang="en-US" sz="1400" dirty="0">
                <a:effectLst/>
              </a:rPr>
              <a:t>. </a:t>
            </a:r>
            <a:r>
              <a:rPr lang="en-US" sz="1400" i="1" dirty="0">
                <a:effectLst/>
              </a:rPr>
              <a:t>YouTube</a:t>
            </a:r>
            <a:r>
              <a:rPr lang="en-US" sz="1400" dirty="0">
                <a:effectLst/>
              </a:rPr>
              <a:t>. Rachael Waltke, 2014. https://www.youtube.com/watch?v=vsfzZKMickI. </a:t>
            </a:r>
          </a:p>
          <a:p>
            <a:endParaRPr lang="de-DE" sz="1400" dirty="0"/>
          </a:p>
          <a:p>
            <a:r>
              <a:rPr lang="en-US" sz="1400" i="1" dirty="0">
                <a:effectLst/>
              </a:rPr>
              <a:t>Teaching Technique 44: Fishbowl</a:t>
            </a:r>
            <a:r>
              <a:rPr lang="en-US" sz="1400" dirty="0">
                <a:effectLst/>
              </a:rPr>
              <a:t>. </a:t>
            </a:r>
            <a:r>
              <a:rPr lang="en-US" sz="1400" i="1" dirty="0">
                <a:effectLst/>
              </a:rPr>
              <a:t>YouTube</a:t>
            </a:r>
            <a:r>
              <a:rPr lang="en-US" sz="1400" dirty="0">
                <a:effectLst/>
              </a:rPr>
              <a:t>. The K. Patricia Cross Academy, 2020. https://www.youtube.com/watch?v=sB143EA1ZGU. </a:t>
            </a:r>
          </a:p>
          <a:p>
            <a:endParaRPr lang="de-DE" sz="1400" dirty="0"/>
          </a:p>
          <a:p>
            <a:r>
              <a:rPr lang="en-US" sz="1400" dirty="0">
                <a:effectLst/>
              </a:rPr>
              <a:t>“Think-Pair-Share.” Strategies for Students. Retrieved October 21, 2022. </a:t>
            </a:r>
          </a:p>
          <a:p>
            <a:r>
              <a:rPr lang="en-US" sz="1400" dirty="0">
                <a:effectLst/>
              </a:rPr>
              <a:t>https://spedellreadingstrategies.weebly.com/think-pair-share.html. </a:t>
            </a:r>
          </a:p>
          <a:p>
            <a:endParaRPr lang="en-US" sz="1400" dirty="0"/>
          </a:p>
          <a:p>
            <a:pPr marL="571500" indent="-571500">
              <a:buFont typeface="Arial" panose="020B0604020202020204" pitchFamily="34" charset="0"/>
              <a:buChar char="•"/>
            </a:pPr>
            <a:endParaRPr lang="de-DE" sz="2000" dirty="0">
              <a:latin typeface="+mj-lt"/>
            </a:endParaRPr>
          </a:p>
          <a:p>
            <a:endParaRPr lang="de-DE" sz="4000" dirty="0">
              <a:solidFill>
                <a:schemeClr val="bg1"/>
              </a:solidFill>
              <a:latin typeface="+mj-lt"/>
            </a:endParaRPr>
          </a:p>
        </p:txBody>
      </p:sp>
    </p:spTree>
    <p:extLst>
      <p:ext uri="{BB962C8B-B14F-4D97-AF65-F5344CB8AC3E}">
        <p14:creationId xmlns="" xmlns:p14="http://schemas.microsoft.com/office/powerpoint/2010/main" val="2217887272"/>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1614053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1C13B49-F3F5-4A72-BE20-0D5D99190B9F}"/>
              </a:ext>
            </a:extLst>
          </p:cNvPr>
          <p:cNvSpPr>
            <a:spLocks noGrp="1"/>
          </p:cNvSpPr>
          <p:nvPr>
            <p:ph type="title"/>
          </p:nvPr>
        </p:nvSpPr>
        <p:spPr>
          <a:xfrm>
            <a:off x="530578" y="316089"/>
            <a:ext cx="7262923" cy="792600"/>
          </a:xfrm>
        </p:spPr>
        <p:txBody>
          <a:bodyPr/>
          <a:lstStyle/>
          <a:p>
            <a:r>
              <a:rPr lang="el-GR" sz="2800" b="1" i="1" dirty="0">
                <a:solidFill>
                  <a:srgbClr val="006292"/>
                </a:solidFill>
                <a:latin typeface="+mn-lt"/>
              </a:rPr>
              <a:t>Γιατί να χρησιμοποιήσετε ευέλικτες μεθόδους;
</a:t>
            </a:r>
            <a:endParaRPr lang="en-US" sz="2800" b="1" i="1" dirty="0">
              <a:solidFill>
                <a:srgbClr val="006292"/>
              </a:solidFill>
              <a:latin typeface="+mn-lt"/>
            </a:endParaRPr>
          </a:p>
        </p:txBody>
      </p:sp>
      <p:sp>
        <p:nvSpPr>
          <p:cNvPr id="4" name="Textplatzhalter 3">
            <a:extLst>
              <a:ext uri="{FF2B5EF4-FFF2-40B4-BE49-F238E27FC236}">
                <a16:creationId xmlns="" xmlns:a16="http://schemas.microsoft.com/office/drawing/2014/main" id="{6A8FEF4A-0EEC-4CB3-B744-9321A3A4F233}"/>
              </a:ext>
            </a:extLst>
          </p:cNvPr>
          <p:cNvSpPr>
            <a:spLocks noGrp="1"/>
          </p:cNvSpPr>
          <p:nvPr>
            <p:ph type="body" sz="quarter" idx="10"/>
          </p:nvPr>
        </p:nvSpPr>
        <p:spPr/>
        <p:txBody>
          <a:bodyPr/>
          <a:lstStyle/>
          <a:p>
            <a:pPr marL="457200" indent="-457200">
              <a:buFont typeface="Wingdings" panose="05000000000000000000" pitchFamily="2" charset="2"/>
              <a:buChar char="§"/>
            </a:pPr>
            <a:endParaRPr lang="en-US">
              <a:latin typeface="+mj-lt"/>
            </a:endParaRPr>
          </a:p>
          <a:p>
            <a:pPr marL="457200" indent="-457200">
              <a:buFont typeface="Wingdings" panose="05000000000000000000" pitchFamily="2" charset="2"/>
              <a:buChar char="§"/>
            </a:pPr>
            <a:endParaRPr lang="en-US">
              <a:latin typeface="+mj-lt"/>
            </a:endParaRPr>
          </a:p>
        </p:txBody>
      </p:sp>
      <p:sp>
        <p:nvSpPr>
          <p:cNvPr id="5" name="Textplatzhalter 3">
            <a:extLst>
              <a:ext uri="{FF2B5EF4-FFF2-40B4-BE49-F238E27FC236}">
                <a16:creationId xmlns="" xmlns:a16="http://schemas.microsoft.com/office/drawing/2014/main" id="{116FC061-79FD-41DA-9DBC-79CF658046DA}"/>
              </a:ext>
            </a:extLst>
          </p:cNvPr>
          <p:cNvSpPr txBox="1">
            <a:spLocks/>
          </p:cNvSpPr>
          <p:nvPr/>
        </p:nvSpPr>
        <p:spPr>
          <a:xfrm>
            <a:off x="92934" y="1064571"/>
            <a:ext cx="8201464" cy="52441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buNone/>
            </a:pPr>
            <a:r>
              <a:rPr lang="el-GR" sz="2000" dirty="0"/>
              <a:t>Στο σύγχρονο χώρο εργασίας, η ευελιξία είναι μια έννοια που κερδίζει όλο και περισσότερη δημοτικότητα. Οι ευέλικτες ομάδες προσφέρουν τεράστια πλεονεκτήματα - όταν λειτουργούν. Μέσω της εφαρμογής των ευέλικτων μεθόδων, οι ευέλικτες ομάδες βασίζονται σε αυτά τα χαρακτηριστικά: </a:t>
            </a:r>
            <a:endParaRPr lang="el-GR" sz="2000" dirty="0" smtClean="0"/>
          </a:p>
          <a:p>
            <a:pPr lvl="1">
              <a:lnSpc>
                <a:spcPct val="100000"/>
              </a:lnSpc>
            </a:pPr>
            <a:r>
              <a:rPr lang="el-GR" sz="1800" i="1" dirty="0" smtClean="0"/>
              <a:t>εντατική </a:t>
            </a:r>
            <a:r>
              <a:rPr lang="el-GR" sz="1800" i="1" dirty="0"/>
              <a:t>επικοινωνία και συχνή ανταλλαγή 
υψηλή αυτονομία, ευελιξία και </a:t>
            </a:r>
            <a:r>
              <a:rPr lang="el-GR" sz="1800" i="1" dirty="0" err="1"/>
              <a:t>αυτοοργάνωση</a:t>
            </a:r>
            <a:r>
              <a:rPr lang="el-GR" sz="1800" i="1" dirty="0"/>
              <a:t> της ομάδας 
γρήγορες, βελτιστοποιημένες διαδικασίες λήψης αποφάσεων 
ρευστότητα αντί για άκαμπτη δομή 
προληπτική, προσανατολισμένη στη λύση συμπεριφορά 
απότομη καμπύλη εκμάθησης</a:t>
            </a:r>
            <a:endParaRPr lang="en-US" sz="1800" i="1" dirty="0"/>
          </a:p>
        </p:txBody>
      </p:sp>
      <p:sp>
        <p:nvSpPr>
          <p:cNvPr id="6" name="Titel 1">
            <a:extLst>
              <a:ext uri="{FF2B5EF4-FFF2-40B4-BE49-F238E27FC236}">
                <a16:creationId xmlns="" xmlns:a16="http://schemas.microsoft.com/office/drawing/2014/main" id="{314A6208-720F-D2F7-CF06-329DD79D94CF}"/>
              </a:ext>
            </a:extLst>
          </p:cNvPr>
          <p:cNvSpPr txBox="1">
            <a:spLocks/>
          </p:cNvSpPr>
          <p:nvPr/>
        </p:nvSpPr>
        <p:spPr>
          <a:xfrm>
            <a:off x="8731431" y="545458"/>
            <a:ext cx="3274180" cy="646331"/>
          </a:xfrm>
          <a:prstGeom prst="rect">
            <a:avLst/>
          </a:prstGeom>
        </p:spPr>
        <p:txBody>
          <a:bodyPr vert="horz" wrap="square" lIns="72000" tIns="45720" rIns="91440" bIns="45720" rtlCol="0" anchor="b" anchorCtr="0">
            <a:sp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de-DE" b="1" dirty="0">
                <a:solidFill>
                  <a:schemeClr val="bg1"/>
                </a:solidFill>
              </a:rPr>
              <a:t>Agile Methods</a:t>
            </a:r>
          </a:p>
        </p:txBody>
      </p:sp>
    </p:spTree>
    <p:extLst>
      <p:ext uri="{BB962C8B-B14F-4D97-AF65-F5344CB8AC3E}">
        <p14:creationId xmlns="" xmlns:p14="http://schemas.microsoft.com/office/powerpoint/2010/main" val="2613919874"/>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 xmlns:a16="http://schemas.microsoft.com/office/drawing/2014/main" id="{DF5F0B8A-0328-8786-8755-51850899DAD8}"/>
              </a:ext>
            </a:extLst>
          </p:cNvPr>
          <p:cNvSpPr txBox="1">
            <a:spLocks/>
          </p:cNvSpPr>
          <p:nvPr/>
        </p:nvSpPr>
        <p:spPr>
          <a:xfrm>
            <a:off x="0" y="750937"/>
            <a:ext cx="4066390" cy="1643527"/>
          </a:xfrm>
          <a:prstGeom prst="rect">
            <a:avLst/>
          </a:prstGeom>
        </p:spPr>
        <p:txBody>
          <a:bodyPr vert="horz" wrap="square" lIns="72000" tIns="45720" rIns="91440" bIns="45720" rtlCol="0" anchor="b" anchorCtr="0">
            <a:sp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l-GR" sz="3200" b="1" dirty="0">
                <a:solidFill>
                  <a:schemeClr val="bg1"/>
                </a:solidFill>
                <a:latin typeface="+mn-lt"/>
              </a:rPr>
              <a:t>Μέθοδος 1
Ο καταιγισμός ιδεών</a:t>
            </a:r>
            <a:r>
              <a:rPr lang="el-GR" b="1" dirty="0">
                <a:solidFill>
                  <a:schemeClr val="bg1"/>
                </a:solidFill>
                <a:latin typeface="+mn-lt"/>
              </a:rPr>
              <a:t>
</a:t>
            </a:r>
            <a:endParaRPr lang="de-DE" sz="2400" dirty="0">
              <a:solidFill>
                <a:schemeClr val="bg1"/>
              </a:solidFill>
              <a:latin typeface="+mn-lt"/>
            </a:endParaRPr>
          </a:p>
        </p:txBody>
      </p:sp>
      <p:sp>
        <p:nvSpPr>
          <p:cNvPr id="5" name="Textplatzhalter 13">
            <a:extLst>
              <a:ext uri="{FF2B5EF4-FFF2-40B4-BE49-F238E27FC236}">
                <a16:creationId xmlns="" xmlns:a16="http://schemas.microsoft.com/office/drawing/2014/main" id="{1AA993E3-D325-78EA-9E2F-28A9BB50DDE2}"/>
              </a:ext>
            </a:extLst>
          </p:cNvPr>
          <p:cNvSpPr>
            <a:spLocks noGrp="1"/>
          </p:cNvSpPr>
          <p:nvPr>
            <p:ph type="body" sz="quarter" idx="10"/>
          </p:nvPr>
        </p:nvSpPr>
        <p:spPr>
          <a:xfrm>
            <a:off x="4007556" y="214489"/>
            <a:ext cx="8015111" cy="5892574"/>
          </a:xfrm>
        </p:spPr>
        <p:txBody>
          <a:bodyPr>
            <a:normAutofit fontScale="70000" lnSpcReduction="20000"/>
          </a:bodyPr>
          <a:lstStyle/>
          <a:p>
            <a:pPr marL="0" indent="0">
              <a:lnSpc>
                <a:spcPct val="150000"/>
              </a:lnSpc>
              <a:spcBef>
                <a:spcPts val="0"/>
              </a:spcBef>
              <a:buNone/>
            </a:pPr>
            <a:r>
              <a:rPr lang="el-GR" sz="4000" b="1" i="1" dirty="0">
                <a:solidFill>
                  <a:srgbClr val="006292"/>
                </a:solidFill>
              </a:rPr>
              <a:t>Τι είναι ο καταιγισμός ιδεών;</a:t>
            </a:r>
            <a:r>
              <a:rPr lang="el-GR" i="1" dirty="0">
                <a:solidFill>
                  <a:srgbClr val="006292"/>
                </a:solidFill>
              </a:rPr>
              <a:t>
Ο καταιγισμός ιδεών είναι μια δημιουργική και πολύ αποτελεσματική τεχνική επίλυσης προβλημάτων όπου μια ομάδα μαθητών συγκεντρώνει διαφορετικές ιδέες για συγκεκριμένα θέματα ή ερωτήσεις. Ο κύριος στόχος αυτής της μεθόδου είναι να δημιουργήσει νέες και εποικοδομητικές λύσεις και να δώσει σε κάθε μαθητή την ευκαιρία να μοιραστεί τους δικούς του συλλογισμούς και ιδέες, χωρίς να αξιολογεί ή να κρίνει. Όταν κάνετε καταιγισμό ιδεών, οι μαθητές </a:t>
            </a:r>
            <a:r>
              <a:rPr lang="el-GR" i="1" dirty="0" err="1">
                <a:solidFill>
                  <a:srgbClr val="006292"/>
                </a:solidFill>
              </a:rPr>
              <a:t>οπτικοποιούν</a:t>
            </a:r>
            <a:r>
              <a:rPr lang="el-GR" i="1" dirty="0">
                <a:solidFill>
                  <a:srgbClr val="006292"/>
                </a:solidFill>
              </a:rPr>
              <a:t> τις ιδέες σε χαρτί, χαρτόνι ή με ένα ψηφιακό εργαλείο και ταξινομούν τις σημαντικές. 
Οι κατευθυντήριες γραμμές για αποτελεσματικό καταιγισμό ιδεών:
</a:t>
            </a:r>
            <a:endParaRPr lang="en-US" i="1" dirty="0">
              <a:solidFill>
                <a:srgbClr val="006292"/>
              </a:solidFill>
            </a:endParaRPr>
          </a:p>
          <a:p>
            <a:pPr marL="0" indent="0">
              <a:lnSpc>
                <a:spcPct val="100000"/>
              </a:lnSpc>
              <a:spcBef>
                <a:spcPts val="0"/>
              </a:spcBef>
              <a:buNone/>
            </a:pPr>
            <a:endParaRPr lang="en-US" i="1" dirty="0">
              <a:solidFill>
                <a:srgbClr val="006292"/>
              </a:solidFill>
            </a:endParaRPr>
          </a:p>
          <a:p>
            <a:pPr marL="0" indent="0">
              <a:lnSpc>
                <a:spcPct val="100000"/>
              </a:lnSpc>
              <a:spcBef>
                <a:spcPts val="0"/>
              </a:spcBef>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en-US" sz="1800" dirty="0">
              <a:latin typeface="Calibri" panose="020F0502020204030204" pitchFamily="34" charset="0"/>
              <a:cs typeface="Times New Roman" panose="02020603050405020304" pitchFamily="18" charset="0"/>
            </a:endParaRPr>
          </a:p>
          <a:p>
            <a:pPr marL="0" indent="0">
              <a:lnSpc>
                <a:spcPct val="100000"/>
              </a:lnSpc>
              <a:spcBef>
                <a:spcPts val="0"/>
              </a:spcBef>
              <a:buNone/>
            </a:pPr>
            <a:r>
              <a:rPr lang="en-US" sz="1800" dirty="0"/>
              <a:t>	</a:t>
            </a:r>
          </a:p>
        </p:txBody>
      </p:sp>
      <p:sp>
        <p:nvSpPr>
          <p:cNvPr id="8" name="Rechteck 7">
            <a:extLst>
              <a:ext uri="{FF2B5EF4-FFF2-40B4-BE49-F238E27FC236}">
                <a16:creationId xmlns="" xmlns:a16="http://schemas.microsoft.com/office/drawing/2014/main" id="{56612E9F-44EB-6D6A-98FA-A29C33C5766F}"/>
              </a:ext>
            </a:extLst>
          </p:cNvPr>
          <p:cNvSpPr/>
          <p:nvPr/>
        </p:nvSpPr>
        <p:spPr>
          <a:xfrm>
            <a:off x="6204767" y="4647877"/>
            <a:ext cx="1676399" cy="11149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i="1" dirty="0"/>
              <a:t>2. </a:t>
            </a:r>
            <a:r>
              <a:rPr lang="el-GR" sz="2000" b="1" i="1" dirty="0"/>
              <a:t>Αποφύγετε την κριτική</a:t>
            </a:r>
            <a:endParaRPr lang="de-DE" sz="2000" b="1" i="1" dirty="0"/>
          </a:p>
        </p:txBody>
      </p:sp>
      <p:sp>
        <p:nvSpPr>
          <p:cNvPr id="9" name="Rechteck 8">
            <a:extLst>
              <a:ext uri="{FF2B5EF4-FFF2-40B4-BE49-F238E27FC236}">
                <a16:creationId xmlns="" xmlns:a16="http://schemas.microsoft.com/office/drawing/2014/main" id="{B72508B0-3619-B1B5-4405-A1ED0E8BBD35}"/>
              </a:ext>
            </a:extLst>
          </p:cNvPr>
          <p:cNvSpPr/>
          <p:nvPr/>
        </p:nvSpPr>
        <p:spPr>
          <a:xfrm>
            <a:off x="8139033" y="4647876"/>
            <a:ext cx="1676399" cy="1114943"/>
          </a:xfrm>
          <a:prstGeom prst="rect">
            <a:avLst/>
          </a:prstGeom>
          <a:solidFill>
            <a:srgbClr val="68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t>3.</a:t>
            </a:r>
            <a:r>
              <a:rPr lang="el-GR" sz="2000" b="1" i="1" dirty="0"/>
              <a:t> Ενθαρρύνετε  περίεργες ιδέες</a:t>
            </a:r>
            <a:endParaRPr lang="en-US" sz="2000" b="1" i="1" dirty="0"/>
          </a:p>
        </p:txBody>
      </p:sp>
      <p:sp>
        <p:nvSpPr>
          <p:cNvPr id="10" name="Rechteck 9">
            <a:extLst>
              <a:ext uri="{FF2B5EF4-FFF2-40B4-BE49-F238E27FC236}">
                <a16:creationId xmlns="" xmlns:a16="http://schemas.microsoft.com/office/drawing/2014/main" id="{A1E03124-E12D-5C83-DF4C-C0F7712655B1}"/>
              </a:ext>
            </a:extLst>
          </p:cNvPr>
          <p:cNvSpPr/>
          <p:nvPr/>
        </p:nvSpPr>
        <p:spPr>
          <a:xfrm>
            <a:off x="10073299" y="4647875"/>
            <a:ext cx="1856931" cy="1114943"/>
          </a:xfrm>
          <a:prstGeom prst="rect">
            <a:avLst/>
          </a:prstGeom>
          <a:solidFill>
            <a:srgbClr val="8B6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bg1"/>
                </a:solidFill>
                <a:effectLst/>
                <a:latin typeface="-apple-system"/>
              </a:rPr>
              <a:t>4. </a:t>
            </a:r>
            <a:r>
              <a:rPr lang="el-GR" sz="2000" b="1" i="1" dirty="0">
                <a:solidFill>
                  <a:schemeClr val="bg1"/>
                </a:solidFill>
                <a:latin typeface="-apple-system"/>
              </a:rPr>
              <a:t>Χτίστε πάνω σε ιδέες</a:t>
            </a:r>
            <a:endParaRPr lang="en-US" sz="2000" b="1" i="1" dirty="0">
              <a:solidFill>
                <a:schemeClr val="bg1"/>
              </a:solidFill>
              <a:effectLst/>
              <a:latin typeface="-apple-system"/>
            </a:endParaRPr>
          </a:p>
        </p:txBody>
      </p:sp>
      <p:sp>
        <p:nvSpPr>
          <p:cNvPr id="11" name="Rechteck 10">
            <a:extLst>
              <a:ext uri="{FF2B5EF4-FFF2-40B4-BE49-F238E27FC236}">
                <a16:creationId xmlns="" xmlns:a16="http://schemas.microsoft.com/office/drawing/2014/main" id="{176E93C3-DB80-5544-6050-84D301464834}"/>
              </a:ext>
            </a:extLst>
          </p:cNvPr>
          <p:cNvSpPr/>
          <p:nvPr/>
        </p:nvSpPr>
        <p:spPr>
          <a:xfrm>
            <a:off x="4230168" y="4647876"/>
            <a:ext cx="1676399" cy="1114945"/>
          </a:xfrm>
          <a:prstGeom prst="rect">
            <a:avLst/>
          </a:prstGeom>
          <a:solidFill>
            <a:srgbClr val="ED8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i="1" dirty="0">
                <a:solidFill>
                  <a:schemeClr val="bg1"/>
                </a:solidFill>
                <a:latin typeface="-apple-system"/>
              </a:rPr>
              <a:t>1</a:t>
            </a:r>
            <a:r>
              <a:rPr lang="de-DE" sz="2000" b="1" i="1">
                <a:solidFill>
                  <a:schemeClr val="bg1"/>
                </a:solidFill>
                <a:latin typeface="-apple-system"/>
              </a:rPr>
              <a:t>. </a:t>
            </a:r>
            <a:r>
              <a:rPr lang="el-GR" sz="2000" b="1" i="1">
                <a:solidFill>
                  <a:schemeClr val="bg1"/>
                </a:solidFill>
                <a:latin typeface="-apple-system"/>
              </a:rPr>
              <a:t>Εστίαση στην ποσότητα</a:t>
            </a:r>
            <a:endParaRPr lang="de-DE" sz="2000" b="1" i="1" dirty="0">
              <a:solidFill>
                <a:schemeClr val="bg1"/>
              </a:solidFill>
              <a:latin typeface="-apple-system"/>
            </a:endParaRPr>
          </a:p>
        </p:txBody>
      </p:sp>
      <p:sp>
        <p:nvSpPr>
          <p:cNvPr id="12" name="TextBox 11">
            <a:extLst>
              <a:ext uri="{FF2B5EF4-FFF2-40B4-BE49-F238E27FC236}">
                <a16:creationId xmlns="" xmlns:a16="http://schemas.microsoft.com/office/drawing/2014/main" id="{9EF04456-4BDF-4FB3-8272-FDAFA4B1EEF8}"/>
              </a:ext>
            </a:extLst>
          </p:cNvPr>
          <p:cNvSpPr txBox="1"/>
          <p:nvPr/>
        </p:nvSpPr>
        <p:spPr>
          <a:xfrm>
            <a:off x="4230167" y="5956019"/>
            <a:ext cx="7700063" cy="923330"/>
          </a:xfrm>
          <a:prstGeom prst="rect">
            <a:avLst/>
          </a:prstGeom>
          <a:noFill/>
        </p:spPr>
        <p:txBody>
          <a:bodyPr wrap="square">
            <a:spAutoFit/>
          </a:bodyPr>
          <a:lstStyle/>
          <a:p>
            <a:r>
              <a:rPr lang="el-GR" dirty="0"/>
              <a:t>Αυτές οι κατευθυντήριες γραμμές δημιουργούν μια συνεργατική ατμόσφαιρα όπου οι καλές ιδέες μπορούν να επεκταθούν, να αναπτυχθούν και να προσελκύσουν περισσότερο</a:t>
            </a:r>
            <a:r>
              <a:rPr lang="en-US" dirty="0"/>
              <a:t>. </a:t>
            </a:r>
            <a:endParaRPr lang="el-GR" dirty="0"/>
          </a:p>
        </p:txBody>
      </p:sp>
    </p:spTree>
    <p:extLst>
      <p:ext uri="{BB962C8B-B14F-4D97-AF65-F5344CB8AC3E}">
        <p14:creationId xmlns="" xmlns:p14="http://schemas.microsoft.com/office/powerpoint/2010/main" val="1228835787"/>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a:extLst>
              <a:ext uri="{FF2B5EF4-FFF2-40B4-BE49-F238E27FC236}">
                <a16:creationId xmlns="" xmlns:a16="http://schemas.microsoft.com/office/drawing/2014/main" id="{BFDD8720-94CD-37B5-6C52-DDECA224A06C}"/>
              </a:ext>
            </a:extLst>
          </p:cNvPr>
          <p:cNvSpPr>
            <a:spLocks noGrp="1"/>
          </p:cNvSpPr>
          <p:nvPr>
            <p:ph type="body" sz="quarter" idx="10"/>
          </p:nvPr>
        </p:nvSpPr>
        <p:spPr>
          <a:xfrm>
            <a:off x="4328130" y="332427"/>
            <a:ext cx="7315659" cy="5857965"/>
          </a:xfrm>
        </p:spPr>
        <p:txBody>
          <a:bodyPr>
            <a:normAutofit fontScale="62500" lnSpcReduction="20000"/>
          </a:bodyPr>
          <a:lstStyle/>
          <a:p>
            <a:pPr>
              <a:lnSpc>
                <a:spcPct val="120000"/>
              </a:lnSpc>
              <a:spcBef>
                <a:spcPts val="0"/>
              </a:spcBef>
              <a:buNone/>
            </a:pPr>
            <a:r>
              <a:rPr lang="el-GR" sz="5100" i="1" dirty="0">
                <a:solidFill>
                  <a:srgbClr val="006292"/>
                </a:solidFill>
              </a:rPr>
              <a:t>Ο καταιγισμός ιδεών μπορεί να είναι μια ισχυρή μέθοδος στην τάξη που βοηθά τους μαθητές να</a:t>
            </a:r>
            <a:r>
              <a:rPr lang="el-GR" sz="5100" i="1" dirty="0" smtClean="0">
                <a:solidFill>
                  <a:srgbClr val="006292"/>
                </a:solidFill>
              </a:rPr>
              <a:t>...</a:t>
            </a:r>
          </a:p>
          <a:p>
            <a:pPr>
              <a:lnSpc>
                <a:spcPct val="120000"/>
              </a:lnSpc>
              <a:spcBef>
                <a:spcPts val="0"/>
              </a:spcBef>
              <a:buNone/>
            </a:pPr>
            <a:endParaRPr lang="el-GR" sz="5100" i="1" dirty="0" smtClean="0">
              <a:solidFill>
                <a:srgbClr val="006292"/>
              </a:solidFill>
            </a:endParaRPr>
          </a:p>
          <a:p>
            <a:pPr lvl="1">
              <a:lnSpc>
                <a:spcPct val="120000"/>
              </a:lnSpc>
              <a:spcBef>
                <a:spcPts val="0"/>
              </a:spcBef>
            </a:pPr>
            <a:r>
              <a:rPr lang="el-GR" sz="3400" i="1" dirty="0" smtClean="0"/>
              <a:t>αξιοποιήσουν </a:t>
            </a:r>
            <a:r>
              <a:rPr lang="el-GR" sz="3400" i="1" dirty="0"/>
              <a:t>προηγούμενες γνώσεις
εκφράζουν τις ατομικές τους ιδέες
εμπνέουν ο ένας τον άλλον 
εξαλείφουν το φόβο των αποτυχιών
δημιουργήσουν νέες ιδέες
επιλύουν προβλήματα
κερδίζουν κίνητρα  </a:t>
            </a:r>
          </a:p>
          <a:p>
            <a:pPr marL="0" indent="0">
              <a:lnSpc>
                <a:spcPct val="120000"/>
              </a:lnSpc>
              <a:spcBef>
                <a:spcPts val="0"/>
              </a:spcBef>
              <a:buNone/>
            </a:pPr>
            <a:r>
              <a:rPr lang="el-GR" sz="3300" dirty="0" smtClean="0"/>
              <a:t>                                 </a:t>
            </a:r>
            <a:r>
              <a:rPr lang="el-GR" sz="3300" dirty="0">
                <a:solidFill>
                  <a:srgbClr val="FF0000"/>
                </a:solidFill>
              </a:rPr>
              <a:t>και  οδηγούν </a:t>
            </a:r>
            <a:endParaRPr lang="el-GR" sz="3300" dirty="0" smtClean="0">
              <a:solidFill>
                <a:srgbClr val="FF0000"/>
              </a:solidFill>
            </a:endParaRPr>
          </a:p>
          <a:p>
            <a:pPr marL="457200" lvl="1" indent="0">
              <a:lnSpc>
                <a:spcPct val="120000"/>
              </a:lnSpc>
              <a:spcBef>
                <a:spcPts val="0"/>
              </a:spcBef>
            </a:pPr>
            <a:r>
              <a:rPr lang="el-GR" sz="3400" i="1" dirty="0" smtClean="0"/>
              <a:t>στην </a:t>
            </a:r>
            <a:r>
              <a:rPr lang="el-GR" sz="3400" i="1" dirty="0"/>
              <a:t>επίτευξη των στόχων του έργου καθώς και 
στην ενθάρρυνση της ελεύθερης ροής ιδεών</a:t>
            </a:r>
          </a:p>
          <a:p>
            <a:pPr>
              <a:lnSpc>
                <a:spcPct val="120000"/>
              </a:lnSpc>
              <a:spcBef>
                <a:spcPts val="0"/>
              </a:spcBef>
            </a:pPr>
            <a:endParaRPr lang="en-US" sz="3300" dirty="0"/>
          </a:p>
        </p:txBody>
      </p:sp>
      <p:sp>
        <p:nvSpPr>
          <p:cNvPr id="7" name="Titel 1">
            <a:extLst>
              <a:ext uri="{FF2B5EF4-FFF2-40B4-BE49-F238E27FC236}">
                <a16:creationId xmlns="" xmlns:a16="http://schemas.microsoft.com/office/drawing/2014/main" id="{DF5F0B8A-0328-8786-8755-51850899DAD8}"/>
              </a:ext>
            </a:extLst>
          </p:cNvPr>
          <p:cNvSpPr txBox="1">
            <a:spLocks/>
          </p:cNvSpPr>
          <p:nvPr/>
        </p:nvSpPr>
        <p:spPr>
          <a:xfrm>
            <a:off x="118336" y="450761"/>
            <a:ext cx="3754418" cy="1421928"/>
          </a:xfrm>
          <a:prstGeom prst="rect">
            <a:avLst/>
          </a:prstGeom>
        </p:spPr>
        <p:txBody>
          <a:bodyPr vert="horz" wrap="square" lIns="72000" tIns="45720" rIns="91440" bIns="45720" rtlCol="0" anchor="b" anchorCtr="0">
            <a:sp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l-GR" sz="3200" b="1" dirty="0">
                <a:solidFill>
                  <a:schemeClr val="bg1"/>
                </a:solidFill>
                <a:latin typeface="+mn-lt"/>
              </a:rPr>
              <a:t>Μέθοδος 1
Ο καταιγισμός ιδεών
</a:t>
            </a:r>
            <a:endParaRPr lang="de-DE" sz="3200" dirty="0">
              <a:solidFill>
                <a:schemeClr val="bg1"/>
              </a:solidFill>
              <a:latin typeface="+mn-lt"/>
            </a:endParaRPr>
          </a:p>
        </p:txBody>
      </p:sp>
    </p:spTree>
    <p:extLst>
      <p:ext uri="{BB962C8B-B14F-4D97-AF65-F5344CB8AC3E}">
        <p14:creationId xmlns="" xmlns:p14="http://schemas.microsoft.com/office/powerpoint/2010/main" val="869075294"/>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 xmlns:a16="http://schemas.microsoft.com/office/drawing/2014/main" id="{AD54E746-D18E-2AA3-A2F2-6F3B001CE2AB}"/>
              </a:ext>
            </a:extLst>
          </p:cNvPr>
          <p:cNvSpPr>
            <a:spLocks noGrp="1"/>
          </p:cNvSpPr>
          <p:nvPr>
            <p:ph type="body" sz="quarter" idx="10"/>
          </p:nvPr>
        </p:nvSpPr>
        <p:spPr>
          <a:xfrm>
            <a:off x="4312356" y="485422"/>
            <a:ext cx="7467268" cy="6195077"/>
          </a:xfrm>
        </p:spPr>
        <p:txBody>
          <a:bodyPr>
            <a:normAutofit fontScale="25000" lnSpcReduction="20000"/>
          </a:bodyPr>
          <a:lstStyle/>
          <a:p>
            <a:pPr marL="0" indent="0">
              <a:buNone/>
            </a:pPr>
            <a:r>
              <a:rPr lang="el-GR" sz="11200" b="1" i="1" dirty="0">
                <a:solidFill>
                  <a:srgbClr val="006292"/>
                </a:solidFill>
              </a:rPr>
              <a:t>Τα </a:t>
            </a:r>
            <a:r>
              <a:rPr lang="el-GR" sz="11200" b="1" i="1" dirty="0" smtClean="0">
                <a:solidFill>
                  <a:srgbClr val="FFC000"/>
                </a:solidFill>
              </a:rPr>
              <a:t>ΝΑΙ</a:t>
            </a:r>
            <a:r>
              <a:rPr lang="el-GR" sz="11200" b="1" i="1" dirty="0" smtClean="0">
                <a:solidFill>
                  <a:srgbClr val="006292"/>
                </a:solidFill>
              </a:rPr>
              <a:t> (</a:t>
            </a:r>
            <a:r>
              <a:rPr lang="el-GR" sz="11200" b="1" i="1" dirty="0" err="1" smtClean="0">
                <a:solidFill>
                  <a:srgbClr val="006292"/>
                </a:solidFill>
              </a:rPr>
              <a:t>dos</a:t>
            </a:r>
            <a:r>
              <a:rPr lang="el-GR" sz="11200" b="1" i="1" dirty="0" smtClean="0">
                <a:solidFill>
                  <a:srgbClr val="006292"/>
                </a:solidFill>
              </a:rPr>
              <a:t>) και </a:t>
            </a:r>
            <a:r>
              <a:rPr lang="el-GR" sz="11200" b="1" i="1" dirty="0" smtClean="0">
                <a:solidFill>
                  <a:srgbClr val="FFC000"/>
                </a:solidFill>
              </a:rPr>
              <a:t>ΟΧΙ</a:t>
            </a:r>
            <a:r>
              <a:rPr lang="el-GR" sz="11200" b="1" i="1" dirty="0" smtClean="0">
                <a:solidFill>
                  <a:srgbClr val="006292"/>
                </a:solidFill>
              </a:rPr>
              <a:t> (</a:t>
            </a:r>
            <a:r>
              <a:rPr lang="el-GR" sz="11200" b="1" i="1" dirty="0" err="1" smtClean="0">
                <a:solidFill>
                  <a:srgbClr val="006292"/>
                </a:solidFill>
              </a:rPr>
              <a:t>don'ts</a:t>
            </a:r>
            <a:r>
              <a:rPr lang="el-GR" sz="11200" b="1" i="1" dirty="0" smtClean="0">
                <a:solidFill>
                  <a:srgbClr val="006292"/>
                </a:solidFill>
              </a:rPr>
              <a:t>) </a:t>
            </a:r>
            <a:r>
              <a:rPr lang="el-GR" sz="11200" b="1" i="1" dirty="0">
                <a:solidFill>
                  <a:srgbClr val="006292"/>
                </a:solidFill>
              </a:rPr>
              <a:t>του καταιγισμού ιδεών:</a:t>
            </a:r>
            <a:r>
              <a:rPr lang="el-GR" sz="11200" i="1" dirty="0">
                <a:solidFill>
                  <a:srgbClr val="006292"/>
                </a:solidFill>
              </a:rPr>
              <a:t>
</a:t>
            </a:r>
            <a:endParaRPr lang="en-US" sz="6400" dirty="0"/>
          </a:p>
          <a:p>
            <a:pPr marL="1143000" lvl="6">
              <a:lnSpc>
                <a:spcPct val="120000"/>
              </a:lnSpc>
              <a:spcBef>
                <a:spcPts val="1000"/>
              </a:spcBef>
              <a:buFont typeface="Wingdings" panose="05000000000000000000" pitchFamily="2" charset="2"/>
              <a:buChar char="§"/>
            </a:pPr>
            <a:r>
              <a:rPr lang="el-GR" sz="7200" i="1" dirty="0" smtClean="0"/>
              <a:t>Ορίστε ένα </a:t>
            </a:r>
            <a:r>
              <a:rPr lang="el-GR" sz="7200" i="1" dirty="0" err="1" smtClean="0"/>
              <a:t>διευκολυντή</a:t>
            </a:r>
            <a:r>
              <a:rPr lang="el-GR" sz="7200" i="1" dirty="0" smtClean="0"/>
              <a:t> </a:t>
            </a:r>
            <a:r>
              <a:rPr lang="el-GR" sz="7200" i="1" dirty="0"/>
              <a:t>
Δημιουργήστε ένα δημιουργικό κλίμα
</a:t>
            </a:r>
            <a:r>
              <a:rPr lang="el-GR" sz="7200" i="1" dirty="0" err="1"/>
              <a:t>Οπτικοποιήστε</a:t>
            </a:r>
            <a:r>
              <a:rPr lang="el-GR" sz="7200" i="1" dirty="0"/>
              <a:t> τις ιδέες σας χρησιμοποιώντας έναν φυσικό ή ψηφιακό πίνακα 
Ενθαρρύνετε τη μη γραμμική σκέψη και καλωσορίστε ασυνήθιστες ιδέες
</a:t>
            </a:r>
            <a:r>
              <a:rPr lang="el-GR" sz="7200" i="1" dirty="0" smtClean="0"/>
              <a:t>Στοχεύστε στην </a:t>
            </a:r>
            <a:r>
              <a:rPr lang="el-GR" sz="7200" i="1" dirty="0"/>
              <a:t>ποσότητα έναντι της ποιότητας</a:t>
            </a:r>
            <a:endParaRPr lang="en-US" sz="7200" i="1" dirty="0"/>
          </a:p>
          <a:p>
            <a:endParaRPr lang="el-GR" sz="6800" dirty="0" smtClean="0"/>
          </a:p>
          <a:p>
            <a:endParaRPr lang="el-GR" sz="6800" dirty="0"/>
          </a:p>
          <a:p>
            <a:pPr marL="1143000" lvl="6">
              <a:lnSpc>
                <a:spcPct val="120000"/>
              </a:lnSpc>
              <a:spcBef>
                <a:spcPts val="1000"/>
              </a:spcBef>
              <a:buFont typeface="Wingdings" panose="05000000000000000000" pitchFamily="2" charset="2"/>
              <a:buChar char="§"/>
            </a:pPr>
            <a:r>
              <a:rPr lang="el-GR" sz="7200" i="1" dirty="0" smtClean="0"/>
              <a:t>Μην </a:t>
            </a:r>
            <a:r>
              <a:rPr lang="el-GR" sz="7200" i="1" dirty="0"/>
              <a:t>προσκολλάστε στις ιδέες σας
Μην απορρίπτετε ή αξιολογείτε ιδέες άλλων
Μην πιέζετε τη συμμετοχή</a:t>
            </a:r>
            <a:endParaRPr lang="de-DE" sz="7200" i="1" dirty="0"/>
          </a:p>
          <a:p>
            <a:endParaRPr lang="de-DE" sz="4500" dirty="0"/>
          </a:p>
          <a:p>
            <a:endParaRPr lang="de-DE" sz="4500" dirty="0"/>
          </a:p>
          <a:p>
            <a:endParaRPr lang="de-DE" sz="4500" dirty="0"/>
          </a:p>
          <a:p>
            <a:endParaRPr lang="de-DE" sz="4500" dirty="0"/>
          </a:p>
          <a:p>
            <a:endParaRPr lang="de-DE" sz="4500" dirty="0"/>
          </a:p>
          <a:p>
            <a:pPr marL="0" indent="0">
              <a:buNone/>
            </a:pPr>
            <a:endParaRPr lang="de-DE" dirty="0"/>
          </a:p>
          <a:p>
            <a:pPr marL="0" indent="0">
              <a:buNone/>
            </a:pPr>
            <a:endParaRPr lang="de-DE" dirty="0"/>
          </a:p>
          <a:p>
            <a:pPr marL="0" indent="0">
              <a:buNone/>
            </a:pPr>
            <a:r>
              <a:rPr lang="de-DE" dirty="0"/>
              <a:t/>
            </a:r>
            <a:br>
              <a:rPr lang="de-DE" dirty="0"/>
            </a:br>
            <a:endParaRPr lang="de-DE" dirty="0"/>
          </a:p>
          <a:p>
            <a:pPr marL="0" indent="0">
              <a:buNone/>
            </a:pPr>
            <a:endParaRPr lang="de-DE" dirty="0"/>
          </a:p>
          <a:p>
            <a:pPr marL="0" indent="0">
              <a:buNone/>
            </a:pPr>
            <a:endParaRPr lang="de-DE" dirty="0"/>
          </a:p>
          <a:p>
            <a:pPr marL="0" indent="0">
              <a:buNone/>
            </a:pPr>
            <a:endParaRPr lang="de-DE" dirty="0"/>
          </a:p>
        </p:txBody>
      </p:sp>
      <p:sp>
        <p:nvSpPr>
          <p:cNvPr id="17" name="Titel 1">
            <a:extLst>
              <a:ext uri="{FF2B5EF4-FFF2-40B4-BE49-F238E27FC236}">
                <a16:creationId xmlns="" xmlns:a16="http://schemas.microsoft.com/office/drawing/2014/main" id="{0CA8534E-6158-32A7-F5BF-C7647A1FDB92}"/>
              </a:ext>
            </a:extLst>
          </p:cNvPr>
          <p:cNvSpPr txBox="1">
            <a:spLocks/>
          </p:cNvSpPr>
          <p:nvPr/>
        </p:nvSpPr>
        <p:spPr>
          <a:xfrm>
            <a:off x="-355002" y="604674"/>
            <a:ext cx="4378361" cy="978729"/>
          </a:xfrm>
          <a:prstGeom prst="rect">
            <a:avLst/>
          </a:prstGeom>
        </p:spPr>
        <p:txBody>
          <a:bodyPr vert="horz" wrap="square" lIns="72000" tIns="45720" rIns="91440" bIns="45720" rtlCol="0" anchor="b" anchorCtr="0">
            <a:sp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kumimoji="0" lang="el-GR" sz="3200" b="1" i="0" u="none" strike="noStrike" kern="1200" cap="none" spc="0" normalizeH="0" baseline="0" noProof="0" dirty="0">
                <a:ln>
                  <a:noFill/>
                </a:ln>
                <a:solidFill>
                  <a:prstClr val="white"/>
                </a:solidFill>
                <a:effectLst/>
                <a:uLnTx/>
                <a:uFillTx/>
                <a:latin typeface="Calibri" panose="020F0502020204030204"/>
                <a:ea typeface="+mn-ea"/>
                <a:cs typeface="+mn-cs"/>
              </a:rPr>
              <a:t>Μέθοδος 1
Ο καταιγισμός ιδεών</a:t>
            </a:r>
            <a:endParaRPr lang="de-DE" sz="2400" dirty="0">
              <a:solidFill>
                <a:schemeClr val="bg1"/>
              </a:solidFill>
              <a:latin typeface="+mn-lt"/>
            </a:endParaRPr>
          </a:p>
        </p:txBody>
      </p:sp>
      <p:pic>
        <p:nvPicPr>
          <p:cNvPr id="14" name="Grafik 13" descr="Häkchen mit einfarbiger Füllung">
            <a:extLst>
              <a:ext uri="{FF2B5EF4-FFF2-40B4-BE49-F238E27FC236}">
                <a16:creationId xmlns="" xmlns:a16="http://schemas.microsoft.com/office/drawing/2014/main" id="{C7CE3C77-934D-AB6F-94DE-A98E1C599D53}"/>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4515299" y="1939932"/>
            <a:ext cx="701385" cy="1155323"/>
          </a:xfrm>
          <a:prstGeom prst="rect">
            <a:avLst/>
          </a:prstGeom>
        </p:spPr>
      </p:pic>
      <p:pic>
        <p:nvPicPr>
          <p:cNvPr id="18" name="Grafik 17" descr="Schließen mit einfarbiger Füllung">
            <a:extLst>
              <a:ext uri="{FF2B5EF4-FFF2-40B4-BE49-F238E27FC236}">
                <a16:creationId xmlns="" xmlns:a16="http://schemas.microsoft.com/office/drawing/2014/main" id="{741E14DA-CC24-CD81-CDE4-331B1CF8BE09}"/>
              </a:ext>
            </a:extLst>
          </p:cNvPr>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tretch>
            <a:fillRect/>
          </a:stretch>
        </p:blipFill>
        <p:spPr>
          <a:xfrm>
            <a:off x="4526587" y="4919855"/>
            <a:ext cx="701385" cy="915140"/>
          </a:xfrm>
          <a:prstGeom prst="rect">
            <a:avLst/>
          </a:prstGeom>
        </p:spPr>
      </p:pic>
    </p:spTree>
    <p:extLst>
      <p:ext uri="{BB962C8B-B14F-4D97-AF65-F5344CB8AC3E}">
        <p14:creationId xmlns="" xmlns:p14="http://schemas.microsoft.com/office/powerpoint/2010/main" val="2321883495"/>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 xmlns:a16="http://schemas.microsoft.com/office/drawing/2014/main" id="{8AE4D83F-F615-B551-BDD6-0979480DE051}"/>
              </a:ext>
            </a:extLst>
          </p:cNvPr>
          <p:cNvSpPr>
            <a:spLocks noGrp="1"/>
          </p:cNvSpPr>
          <p:nvPr>
            <p:ph type="body" sz="quarter" idx="10"/>
          </p:nvPr>
        </p:nvSpPr>
        <p:spPr>
          <a:xfrm>
            <a:off x="4249271" y="549273"/>
            <a:ext cx="7818233" cy="6120468"/>
          </a:xfrm>
        </p:spPr>
        <p:txBody>
          <a:bodyPr>
            <a:normAutofit fontScale="92500" lnSpcReduction="10000"/>
          </a:bodyPr>
          <a:lstStyle/>
          <a:p>
            <a:pPr marL="0" indent="0">
              <a:buNone/>
            </a:pPr>
            <a:r>
              <a:rPr lang="el-GR" sz="3000" b="1" i="1" dirty="0">
                <a:solidFill>
                  <a:srgbClr val="006292"/>
                </a:solidFill>
              </a:rPr>
              <a:t>Πώς μπορώ να διευκολύνω τον καταιγισμό ιδεών στην τάξη</a:t>
            </a:r>
            <a:r>
              <a:rPr lang="el-GR" sz="3000" b="1" i="1" dirty="0" smtClean="0">
                <a:solidFill>
                  <a:srgbClr val="006292"/>
                </a:solidFill>
              </a:rPr>
              <a:t>;</a:t>
            </a:r>
          </a:p>
          <a:p>
            <a:pPr marL="0" indent="0">
              <a:buNone/>
            </a:pPr>
            <a:endParaRPr lang="el-GR" sz="3000" b="1" i="1" dirty="0" smtClean="0">
              <a:solidFill>
                <a:srgbClr val="006292"/>
              </a:solidFill>
            </a:endParaRPr>
          </a:p>
          <a:p>
            <a:pPr marL="457200" lvl="1" indent="0">
              <a:lnSpc>
                <a:spcPct val="110000"/>
              </a:lnSpc>
            </a:pPr>
            <a:r>
              <a:rPr lang="el-GR" i="1" dirty="0" smtClean="0"/>
              <a:t>Προσδιορίστε το πρόβλημα </a:t>
            </a:r>
            <a:r>
              <a:rPr lang="el-GR" i="1" dirty="0"/>
              <a:t>ή </a:t>
            </a:r>
            <a:r>
              <a:rPr lang="el-GR" i="1" dirty="0" smtClean="0"/>
              <a:t>ένα ζήτημα</a:t>
            </a:r>
            <a:r>
              <a:rPr lang="el-GR" i="1" dirty="0"/>
              <a:t>
Δημιουργήστε ένα δημιουργικό κλίμα
Δημιουργήστε ετερογενείς, </a:t>
            </a:r>
            <a:r>
              <a:rPr lang="el-GR" i="1" dirty="0" err="1"/>
              <a:t>διαχειρίσιμες</a:t>
            </a:r>
            <a:r>
              <a:rPr lang="el-GR" i="1" dirty="0"/>
              <a:t> ομάδες 5-7 ατόμων για </a:t>
            </a:r>
            <a:r>
              <a:rPr lang="el-GR" i="1" dirty="0" smtClean="0"/>
              <a:t>τη συνεδρία</a:t>
            </a:r>
            <a:r>
              <a:rPr lang="el-GR" i="1" dirty="0"/>
              <a:t>
</a:t>
            </a:r>
            <a:r>
              <a:rPr lang="el-GR" i="1" dirty="0" smtClean="0"/>
              <a:t>Ορίστε </a:t>
            </a:r>
            <a:r>
              <a:rPr lang="el-GR" i="1" dirty="0" err="1" smtClean="0"/>
              <a:t>διευκολυντές</a:t>
            </a:r>
            <a:r>
              <a:rPr lang="el-GR" i="1" dirty="0" smtClean="0"/>
              <a:t> σε κάθε ομάδα </a:t>
            </a:r>
            <a:r>
              <a:rPr lang="el-GR" i="1" dirty="0"/>
              <a:t>που </a:t>
            </a:r>
            <a:r>
              <a:rPr lang="el-GR" i="1" dirty="0" smtClean="0"/>
              <a:t>θα συντονίζουν και θα </a:t>
            </a:r>
            <a:r>
              <a:rPr lang="el-GR" i="1" dirty="0"/>
              <a:t>καταγράφουν </a:t>
            </a:r>
            <a:r>
              <a:rPr lang="el-GR" i="1" dirty="0" smtClean="0"/>
              <a:t>τις ιδέες</a:t>
            </a:r>
            <a:r>
              <a:rPr lang="el-GR" i="1" dirty="0"/>
              <a:t>
</a:t>
            </a:r>
            <a:r>
              <a:rPr lang="el-GR" i="1" dirty="0" smtClean="0"/>
              <a:t>Παρέχετε τα απαραίτητα </a:t>
            </a:r>
            <a:r>
              <a:rPr lang="el-GR" i="1" dirty="0"/>
              <a:t>(</a:t>
            </a:r>
            <a:r>
              <a:rPr lang="el-GR" i="1" dirty="0" smtClean="0"/>
              <a:t>ψηφιακά) εργαλεία </a:t>
            </a:r>
            <a:r>
              <a:rPr lang="el-GR" i="1" dirty="0"/>
              <a:t>για την τεκμηρίωση </a:t>
            </a:r>
            <a:r>
              <a:rPr lang="el-GR" i="1" dirty="0" smtClean="0"/>
              <a:t>των ιδεών </a:t>
            </a:r>
            <a:r>
              <a:rPr lang="el-GR" i="1" dirty="0"/>
              <a:t>(πίνακας σεμιναρίων, χαρτόνια, αυτοκόλλητες σημειώσεις κ.λπ.)
Επιλέξτε ένα χρονικό πλαίσιο για τη συνεδρία
Αφήστε τους μαθητές να αναθεωρήσουν τις ιδέες στο τέλος της συνεδρίας
Συνοψίστε τις ισχυρότερες ιδέες και βασιστείτε σε </a:t>
            </a:r>
            <a:r>
              <a:rPr lang="el-GR" i="1" dirty="0" smtClean="0"/>
              <a:t>αυτές.</a:t>
            </a:r>
            <a:endParaRPr lang="en-US" i="1" dirty="0"/>
          </a:p>
          <a:p>
            <a:pPr marL="0" indent="0">
              <a:buNone/>
            </a:pPr>
            <a:endParaRPr lang="en-US" sz="1900" dirty="0"/>
          </a:p>
          <a:p>
            <a:pPr marL="0" indent="0">
              <a:buNone/>
            </a:pPr>
            <a:endParaRPr lang="en-US" dirty="0"/>
          </a:p>
        </p:txBody>
      </p:sp>
      <p:sp>
        <p:nvSpPr>
          <p:cNvPr id="23" name="Titel 1">
            <a:extLst>
              <a:ext uri="{FF2B5EF4-FFF2-40B4-BE49-F238E27FC236}">
                <a16:creationId xmlns="" xmlns:a16="http://schemas.microsoft.com/office/drawing/2014/main" id="{C6231278-9FD8-3E1F-F51A-99CB1CD20CDA}"/>
              </a:ext>
            </a:extLst>
          </p:cNvPr>
          <p:cNvSpPr txBox="1">
            <a:spLocks/>
          </p:cNvSpPr>
          <p:nvPr/>
        </p:nvSpPr>
        <p:spPr>
          <a:xfrm>
            <a:off x="124497" y="604674"/>
            <a:ext cx="3855832" cy="978729"/>
          </a:xfrm>
          <a:prstGeom prst="rect">
            <a:avLst/>
          </a:prstGeom>
        </p:spPr>
        <p:txBody>
          <a:bodyPr vert="horz" wrap="square" lIns="72000" tIns="45720" rIns="91440" bIns="45720" rtlCol="0" anchor="b" anchorCtr="0">
            <a:sp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l-GR" sz="3200" b="1" dirty="0">
                <a:solidFill>
                  <a:schemeClr val="bg1"/>
                </a:solidFill>
                <a:latin typeface="+mn-lt"/>
              </a:rPr>
              <a:t>Μέθοδος 1
Ο καταιγισμός ιδεών</a:t>
            </a:r>
            <a:endParaRPr lang="de-DE" sz="3200" dirty="0">
              <a:solidFill>
                <a:schemeClr val="bg1"/>
              </a:solidFill>
              <a:latin typeface="+mn-lt"/>
            </a:endParaRPr>
          </a:p>
        </p:txBody>
      </p:sp>
    </p:spTree>
    <p:extLst>
      <p:ext uri="{BB962C8B-B14F-4D97-AF65-F5344CB8AC3E}">
        <p14:creationId xmlns="" xmlns:p14="http://schemas.microsoft.com/office/powerpoint/2010/main" val="265493708"/>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platzhalter 13">
            <a:extLst>
              <a:ext uri="{FF2B5EF4-FFF2-40B4-BE49-F238E27FC236}">
                <a16:creationId xmlns="" xmlns:a16="http://schemas.microsoft.com/office/drawing/2014/main" id="{2A0AD586-3D09-A1F5-9904-90EA2CE64F99}"/>
              </a:ext>
            </a:extLst>
          </p:cNvPr>
          <p:cNvSpPr>
            <a:spLocks noGrp="1"/>
          </p:cNvSpPr>
          <p:nvPr>
            <p:ph type="body" sz="quarter" idx="10"/>
          </p:nvPr>
        </p:nvSpPr>
        <p:spPr>
          <a:xfrm>
            <a:off x="3915784" y="450761"/>
            <a:ext cx="8276216" cy="6407239"/>
          </a:xfrm>
        </p:spPr>
        <p:txBody>
          <a:bodyPr>
            <a:normAutofit/>
          </a:bodyPr>
          <a:lstStyle/>
          <a:p>
            <a:pPr marL="0" indent="0">
              <a:lnSpc>
                <a:spcPct val="150000"/>
              </a:lnSpc>
              <a:spcBef>
                <a:spcPts val="0"/>
              </a:spcBef>
              <a:buNone/>
            </a:pPr>
            <a:r>
              <a:rPr lang="el-GR" b="1" i="1" dirty="0">
                <a:solidFill>
                  <a:srgbClr val="006292"/>
                </a:solidFill>
              </a:rPr>
              <a:t>Τι είναι η μέθοδος αμοιβαίας διδασκαλίας </a:t>
            </a:r>
            <a:r>
              <a:rPr lang="el-GR" b="1" i="1" dirty="0" smtClean="0">
                <a:solidFill>
                  <a:srgbClr val="006292"/>
                </a:solidFill>
              </a:rPr>
              <a:t>-</a:t>
            </a:r>
            <a:r>
              <a:rPr lang="en-US" b="1" i="1" dirty="0" smtClean="0">
                <a:solidFill>
                  <a:srgbClr val="006292"/>
                </a:solidFill>
              </a:rPr>
              <a:t>Reciprocal teaching </a:t>
            </a:r>
            <a:r>
              <a:rPr lang="en-US" b="1" i="1" dirty="0">
                <a:solidFill>
                  <a:srgbClr val="006292"/>
                </a:solidFill>
              </a:rPr>
              <a:t>(RT)?</a:t>
            </a:r>
          </a:p>
          <a:p>
            <a:pPr marL="0" indent="0">
              <a:lnSpc>
                <a:spcPct val="100000"/>
              </a:lnSpc>
              <a:spcBef>
                <a:spcPts val="0"/>
              </a:spcBef>
              <a:buNone/>
            </a:pPr>
            <a:r>
              <a:rPr lang="el-GR" sz="1800" dirty="0"/>
              <a:t>Η αμοιβαία διδασκαλία είναι μια αποτελεσματική </a:t>
            </a:r>
            <a:r>
              <a:rPr lang="el-GR" sz="1800" dirty="0" err="1"/>
              <a:t>διαδραστική</a:t>
            </a:r>
            <a:r>
              <a:rPr lang="el-GR" sz="1800" dirty="0"/>
              <a:t> και καθοδηγούμενη μέθοδος, που βοηθά τους μαθητές να βελτιώσουν την κατανόηση της ανάγνωσης, ενώ ασκούν και τους δύο ρόλους ως δάσκαλος και εκπαιδευόμενος μέσα σε μια μικρή ομάδα. Πριν ή μετά την ανάγνωση ενός εκχωρημένου κειμένου, σε κάθε μαθητή ανατίθεται μία από τις τέσσερις στρατηγικές:
</a:t>
            </a:r>
            <a:r>
              <a:rPr lang="en-US" dirty="0"/>
              <a:t>	</a:t>
            </a:r>
          </a:p>
        </p:txBody>
      </p:sp>
      <p:sp>
        <p:nvSpPr>
          <p:cNvPr id="20" name="Titel 1">
            <a:extLst>
              <a:ext uri="{FF2B5EF4-FFF2-40B4-BE49-F238E27FC236}">
                <a16:creationId xmlns="" xmlns:a16="http://schemas.microsoft.com/office/drawing/2014/main" id="{5B3F7E2F-CEBF-5B3C-4058-F88A7AFD3BF5}"/>
              </a:ext>
            </a:extLst>
          </p:cNvPr>
          <p:cNvSpPr txBox="1">
            <a:spLocks/>
          </p:cNvSpPr>
          <p:nvPr/>
        </p:nvSpPr>
        <p:spPr>
          <a:xfrm>
            <a:off x="75304" y="82008"/>
            <a:ext cx="3743661" cy="1865126"/>
          </a:xfrm>
          <a:prstGeom prst="rect">
            <a:avLst/>
          </a:prstGeom>
        </p:spPr>
        <p:txBody>
          <a:bodyPr vert="horz" wrap="square" lIns="72000" tIns="45720" rIns="91440" bIns="45720" rtlCol="0" anchor="b" anchorCtr="0">
            <a:sp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l-GR" sz="3200" b="1" dirty="0">
                <a:solidFill>
                  <a:schemeClr val="bg1"/>
                </a:solidFill>
                <a:latin typeface="+mn-lt"/>
              </a:rPr>
              <a:t>Μέθοδος 2
Αμοιβαία διδασκαλία
</a:t>
            </a:r>
            <a:endParaRPr lang="en-US" sz="3200" dirty="0">
              <a:solidFill>
                <a:schemeClr val="bg1"/>
              </a:solidFill>
              <a:latin typeface="+mn-lt"/>
            </a:endParaRPr>
          </a:p>
        </p:txBody>
      </p:sp>
      <p:sp>
        <p:nvSpPr>
          <p:cNvPr id="2" name="Rechteck 1">
            <a:extLst>
              <a:ext uri="{FF2B5EF4-FFF2-40B4-BE49-F238E27FC236}">
                <a16:creationId xmlns="" xmlns:a16="http://schemas.microsoft.com/office/drawing/2014/main" id="{7CD3C150-128F-6D2D-23EF-87A4ADD0B2D1}"/>
              </a:ext>
            </a:extLst>
          </p:cNvPr>
          <p:cNvSpPr/>
          <p:nvPr/>
        </p:nvSpPr>
        <p:spPr>
          <a:xfrm>
            <a:off x="6050810" y="3303922"/>
            <a:ext cx="1676399" cy="931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i="1" dirty="0" smtClean="0"/>
              <a:t>Περιλήψεις</a:t>
            </a:r>
            <a:r>
              <a:rPr lang="el-GR" sz="2000" b="1" i="1" dirty="0"/>
              <a:t>
</a:t>
            </a:r>
            <a:endParaRPr lang="en-US" sz="2000" b="1" i="1" dirty="0"/>
          </a:p>
        </p:txBody>
      </p:sp>
      <p:sp>
        <p:nvSpPr>
          <p:cNvPr id="7" name="Rechteck 6">
            <a:extLst>
              <a:ext uri="{FF2B5EF4-FFF2-40B4-BE49-F238E27FC236}">
                <a16:creationId xmlns="" xmlns:a16="http://schemas.microsoft.com/office/drawing/2014/main" id="{44DB28C4-A3A4-14C7-77A5-5FA3A6B68F6C}"/>
              </a:ext>
            </a:extLst>
          </p:cNvPr>
          <p:cNvSpPr/>
          <p:nvPr/>
        </p:nvSpPr>
        <p:spPr>
          <a:xfrm>
            <a:off x="7988256" y="3303922"/>
            <a:ext cx="1676399" cy="931853"/>
          </a:xfrm>
          <a:prstGeom prst="rect">
            <a:avLst/>
          </a:prstGeom>
          <a:solidFill>
            <a:srgbClr val="68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i="1" dirty="0"/>
              <a:t>Διευκρινίσεις
</a:t>
            </a:r>
            <a:endParaRPr lang="en-US" sz="2000" b="1" i="1" dirty="0"/>
          </a:p>
        </p:txBody>
      </p:sp>
      <p:sp>
        <p:nvSpPr>
          <p:cNvPr id="8" name="Rechteck 7">
            <a:extLst>
              <a:ext uri="{FF2B5EF4-FFF2-40B4-BE49-F238E27FC236}">
                <a16:creationId xmlns="" xmlns:a16="http://schemas.microsoft.com/office/drawing/2014/main" id="{47D63FB8-4532-0B02-2C18-8B2C23F24BC9}"/>
              </a:ext>
            </a:extLst>
          </p:cNvPr>
          <p:cNvSpPr/>
          <p:nvPr/>
        </p:nvSpPr>
        <p:spPr>
          <a:xfrm>
            <a:off x="9959704" y="3303922"/>
            <a:ext cx="1676399" cy="931853"/>
          </a:xfrm>
          <a:prstGeom prst="rect">
            <a:avLst/>
          </a:prstGeom>
          <a:solidFill>
            <a:srgbClr val="F7A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i="1" dirty="0">
                <a:solidFill>
                  <a:schemeClr val="bg1"/>
                </a:solidFill>
                <a:latin typeface="-apple-system"/>
              </a:rPr>
              <a:t>Ερωτήσεις
</a:t>
            </a:r>
            <a:endParaRPr lang="en-US" sz="2000" b="1" i="1" dirty="0">
              <a:solidFill>
                <a:schemeClr val="bg1"/>
              </a:solidFill>
              <a:effectLst/>
              <a:latin typeface="-apple-system"/>
            </a:endParaRPr>
          </a:p>
        </p:txBody>
      </p:sp>
      <p:sp>
        <p:nvSpPr>
          <p:cNvPr id="3" name="Textfeld 2">
            <a:extLst>
              <a:ext uri="{FF2B5EF4-FFF2-40B4-BE49-F238E27FC236}">
                <a16:creationId xmlns="" xmlns:a16="http://schemas.microsoft.com/office/drawing/2014/main" id="{BE258137-C31B-7A73-B06E-E014CD7AE9E9}"/>
              </a:ext>
            </a:extLst>
          </p:cNvPr>
          <p:cNvSpPr txBox="1"/>
          <p:nvPr/>
        </p:nvSpPr>
        <p:spPr>
          <a:xfrm>
            <a:off x="6036802" y="4235776"/>
            <a:ext cx="1951454" cy="3077766"/>
          </a:xfrm>
          <a:prstGeom prst="rect">
            <a:avLst/>
          </a:prstGeom>
          <a:noFill/>
        </p:spPr>
        <p:txBody>
          <a:bodyPr wrap="square" rtlCol="0">
            <a:spAutoFit/>
          </a:bodyPr>
          <a:lstStyle/>
          <a:p>
            <a:r>
              <a:rPr lang="el-GR" sz="1600" dirty="0"/>
              <a:t>Συνοψίζοντας το κείμενο και τονίζοντας επισημάνσεις και λέξεις-κλειδιά</a:t>
            </a:r>
            <a:r>
              <a:rPr lang="en-US" sz="1600" dirty="0"/>
              <a:t>.</a:t>
            </a:r>
            <a:endParaRPr lang="en-US" sz="1600" b="1" dirty="0">
              <a:solidFill>
                <a:srgbClr val="006292"/>
              </a:solidFill>
            </a:endParaRPr>
          </a:p>
          <a:p>
            <a:endParaRPr lang="en-US" sz="1600" b="1" dirty="0">
              <a:solidFill>
                <a:srgbClr val="006292"/>
              </a:solidFill>
            </a:endParaRPr>
          </a:p>
          <a:p>
            <a:r>
              <a:rPr lang="el-GR" sz="1600" b="1" dirty="0">
                <a:solidFill>
                  <a:srgbClr val="006292"/>
                </a:solidFill>
              </a:rPr>
              <a:t>Για παράδειγμα:
"Τα πιο σημαντικά γεγονότα/ ιδέες είναι....''
</a:t>
            </a:r>
            <a:endParaRPr lang="en-US" dirty="0"/>
          </a:p>
          <a:p>
            <a:endParaRPr lang="en-US" dirty="0"/>
          </a:p>
        </p:txBody>
      </p:sp>
      <p:sp>
        <p:nvSpPr>
          <p:cNvPr id="11" name="Textfeld 10">
            <a:extLst>
              <a:ext uri="{FF2B5EF4-FFF2-40B4-BE49-F238E27FC236}">
                <a16:creationId xmlns="" xmlns:a16="http://schemas.microsoft.com/office/drawing/2014/main" id="{4BE3CA47-3D41-71FE-287B-066F8245C2C0}"/>
              </a:ext>
            </a:extLst>
          </p:cNvPr>
          <p:cNvSpPr txBox="1"/>
          <p:nvPr/>
        </p:nvSpPr>
        <p:spPr>
          <a:xfrm>
            <a:off x="8053892" y="4171445"/>
            <a:ext cx="1871610" cy="3539430"/>
          </a:xfrm>
          <a:prstGeom prst="rect">
            <a:avLst/>
          </a:prstGeom>
          <a:noFill/>
        </p:spPr>
        <p:txBody>
          <a:bodyPr wrap="square" rtlCol="0">
            <a:spAutoFit/>
          </a:bodyPr>
          <a:lstStyle/>
          <a:p>
            <a:r>
              <a:rPr lang="el-GR" sz="1600" dirty="0"/>
              <a:t>Αποσαφήνιση λέξεων, προφορών και φράσεων που είναι ασαφείς</a:t>
            </a:r>
            <a:r>
              <a:rPr lang="en-US" sz="1600" dirty="0"/>
              <a:t>.</a:t>
            </a:r>
            <a:endParaRPr lang="en-US" sz="1600" b="1" dirty="0">
              <a:solidFill>
                <a:srgbClr val="006292"/>
              </a:solidFill>
            </a:endParaRPr>
          </a:p>
          <a:p>
            <a:endParaRPr lang="en-US" sz="1600" b="1" dirty="0">
              <a:solidFill>
                <a:srgbClr val="006292"/>
              </a:solidFill>
            </a:endParaRPr>
          </a:p>
          <a:p>
            <a:r>
              <a:rPr lang="el-GR" sz="1600" b="1" dirty="0">
                <a:solidFill>
                  <a:srgbClr val="006292"/>
                </a:solidFill>
              </a:rPr>
              <a:t>Για παράδειγμα:
«Αυτό το κομμάτι είναι δύσκολο να κατανοηθεί, αλλά νομίζω...»
</a:t>
            </a:r>
            <a:endParaRPr lang="en-US" sz="1600" dirty="0"/>
          </a:p>
          <a:p>
            <a:endParaRPr lang="en-US" sz="1600" dirty="0"/>
          </a:p>
          <a:p>
            <a:endParaRPr lang="en-US" sz="1600" dirty="0"/>
          </a:p>
          <a:p>
            <a:endParaRPr lang="en-US" sz="1600" dirty="0"/>
          </a:p>
        </p:txBody>
      </p:sp>
      <p:sp>
        <p:nvSpPr>
          <p:cNvPr id="12" name="Textfeld 11">
            <a:extLst>
              <a:ext uri="{FF2B5EF4-FFF2-40B4-BE49-F238E27FC236}">
                <a16:creationId xmlns="" xmlns:a16="http://schemas.microsoft.com/office/drawing/2014/main" id="{16CF03CB-EC9F-9E0D-E52D-AE322D0373BF}"/>
              </a:ext>
            </a:extLst>
          </p:cNvPr>
          <p:cNvSpPr txBox="1"/>
          <p:nvPr/>
        </p:nvSpPr>
        <p:spPr>
          <a:xfrm>
            <a:off x="10037317" y="4171445"/>
            <a:ext cx="1676399" cy="2308324"/>
          </a:xfrm>
          <a:prstGeom prst="rect">
            <a:avLst/>
          </a:prstGeom>
          <a:noFill/>
        </p:spPr>
        <p:txBody>
          <a:bodyPr wrap="square" rtlCol="0">
            <a:spAutoFit/>
          </a:bodyPr>
          <a:lstStyle/>
          <a:p>
            <a:r>
              <a:rPr lang="el-GR" sz="1600" dirty="0"/>
              <a:t>Κάνοντας βαθιές ερωτήσεις για πράγματα που είναι σημαντικά. 
</a:t>
            </a:r>
            <a:endParaRPr lang="en-US" sz="1600" b="1" dirty="0">
              <a:solidFill>
                <a:srgbClr val="006292"/>
              </a:solidFill>
            </a:endParaRPr>
          </a:p>
          <a:p>
            <a:endParaRPr lang="en-US" sz="1600" b="1" dirty="0">
              <a:solidFill>
                <a:srgbClr val="006292"/>
              </a:solidFill>
            </a:endParaRPr>
          </a:p>
          <a:p>
            <a:r>
              <a:rPr lang="el-GR" sz="1600" b="1" dirty="0">
                <a:solidFill>
                  <a:srgbClr val="006292"/>
                </a:solidFill>
              </a:rPr>
              <a:t>Για παράδειγμα:
«Τι λες...;»
</a:t>
            </a:r>
            <a:endParaRPr lang="en-US" sz="1600" i="1" dirty="0">
              <a:solidFill>
                <a:srgbClr val="006292"/>
              </a:solidFill>
            </a:endParaRPr>
          </a:p>
        </p:txBody>
      </p:sp>
      <p:sp>
        <p:nvSpPr>
          <p:cNvPr id="14" name="Textfeld 13">
            <a:extLst>
              <a:ext uri="{FF2B5EF4-FFF2-40B4-BE49-F238E27FC236}">
                <a16:creationId xmlns="" xmlns:a16="http://schemas.microsoft.com/office/drawing/2014/main" id="{EE62C3E7-24DE-21AC-9713-1C8CCBF0CD98}"/>
              </a:ext>
            </a:extLst>
          </p:cNvPr>
          <p:cNvSpPr txBox="1"/>
          <p:nvPr/>
        </p:nvSpPr>
        <p:spPr>
          <a:xfrm>
            <a:off x="3987741" y="4371500"/>
            <a:ext cx="2049061" cy="2308324"/>
          </a:xfrm>
          <a:prstGeom prst="rect">
            <a:avLst/>
          </a:prstGeom>
          <a:noFill/>
        </p:spPr>
        <p:txBody>
          <a:bodyPr wrap="square" rtlCol="0">
            <a:spAutoFit/>
          </a:bodyPr>
          <a:lstStyle/>
          <a:p>
            <a:r>
              <a:rPr lang="el-GR" sz="1600" dirty="0"/>
              <a:t>Πρόβλεψη του τι αφορά το κείμενο ή τι θα συμβεί στη συνέχεια.
</a:t>
            </a:r>
            <a:endParaRPr lang="en-US" sz="1600" b="1" dirty="0">
              <a:solidFill>
                <a:srgbClr val="006292"/>
              </a:solidFill>
            </a:endParaRPr>
          </a:p>
          <a:p>
            <a:r>
              <a:rPr lang="el-GR" sz="1600" b="1" dirty="0">
                <a:solidFill>
                  <a:srgbClr val="006292"/>
                </a:solidFill>
              </a:rPr>
              <a:t>Για παράδειγμα:
«Το κείμενο μπορεί να αφορά..., γιατί...»
</a:t>
            </a:r>
            <a:endParaRPr lang="en-US" sz="1600" i="1" dirty="0">
              <a:solidFill>
                <a:srgbClr val="006292"/>
              </a:solidFill>
            </a:endParaRPr>
          </a:p>
        </p:txBody>
      </p:sp>
      <p:sp>
        <p:nvSpPr>
          <p:cNvPr id="15" name="Rechteck 14">
            <a:extLst>
              <a:ext uri="{FF2B5EF4-FFF2-40B4-BE49-F238E27FC236}">
                <a16:creationId xmlns="" xmlns:a16="http://schemas.microsoft.com/office/drawing/2014/main" id="{34F6ADD0-3EC4-3E5C-CBD2-8DB3A4AD6CCF}"/>
              </a:ext>
            </a:extLst>
          </p:cNvPr>
          <p:cNvSpPr/>
          <p:nvPr/>
        </p:nvSpPr>
        <p:spPr>
          <a:xfrm>
            <a:off x="4099355" y="3303924"/>
            <a:ext cx="1676399" cy="931852"/>
          </a:xfrm>
          <a:prstGeom prst="rect">
            <a:avLst/>
          </a:prstGeom>
          <a:solidFill>
            <a:srgbClr val="895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i="1" dirty="0">
                <a:solidFill>
                  <a:schemeClr val="bg1"/>
                </a:solidFill>
                <a:latin typeface="-apple-system"/>
              </a:rPr>
              <a:t>Προβλέψεις
</a:t>
            </a:r>
            <a:endParaRPr lang="en-US" sz="2000" b="1" i="1" dirty="0">
              <a:solidFill>
                <a:schemeClr val="bg1"/>
              </a:solidFill>
              <a:latin typeface="-apple-system"/>
            </a:endParaRPr>
          </a:p>
        </p:txBody>
      </p:sp>
    </p:spTree>
    <p:extLst>
      <p:ext uri="{BB962C8B-B14F-4D97-AF65-F5344CB8AC3E}">
        <p14:creationId xmlns="" xmlns:p14="http://schemas.microsoft.com/office/powerpoint/2010/main" val="4200421105"/>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platzhalter 13">
            <a:extLst>
              <a:ext uri="{FF2B5EF4-FFF2-40B4-BE49-F238E27FC236}">
                <a16:creationId xmlns="" xmlns:a16="http://schemas.microsoft.com/office/drawing/2014/main" id="{2A0AD586-3D09-A1F5-9904-90EA2CE64F99}"/>
              </a:ext>
            </a:extLst>
          </p:cNvPr>
          <p:cNvSpPr>
            <a:spLocks noGrp="1"/>
          </p:cNvSpPr>
          <p:nvPr>
            <p:ph type="body" sz="quarter" idx="10"/>
          </p:nvPr>
        </p:nvSpPr>
        <p:spPr>
          <a:xfrm>
            <a:off x="4360403" y="450761"/>
            <a:ext cx="7315659" cy="6229738"/>
          </a:xfrm>
        </p:spPr>
        <p:txBody>
          <a:bodyPr>
            <a:normAutofit/>
          </a:bodyPr>
          <a:lstStyle/>
          <a:p>
            <a:pPr marL="0" indent="0">
              <a:lnSpc>
                <a:spcPct val="150000"/>
              </a:lnSpc>
              <a:spcBef>
                <a:spcPts val="0"/>
              </a:spcBef>
              <a:buNone/>
            </a:pPr>
            <a:r>
              <a:rPr lang="el-GR" b="1" i="1" dirty="0">
                <a:solidFill>
                  <a:srgbClr val="006292"/>
                </a:solidFill>
              </a:rPr>
              <a:t>Τα διαφορετικά βήματα της αμοιβαίας διδασκαλίας</a:t>
            </a:r>
            <a:r>
              <a:rPr lang="en-US" b="1" i="1" dirty="0">
                <a:solidFill>
                  <a:srgbClr val="006292"/>
                </a:solidFill>
              </a:rPr>
              <a:t>(RT):</a:t>
            </a:r>
            <a:endParaRPr lang="en-US" b="1" dirty="0"/>
          </a:p>
          <a:p>
            <a:pPr lvl="1">
              <a:lnSpc>
                <a:spcPct val="150000"/>
              </a:lnSpc>
            </a:pPr>
            <a:r>
              <a:rPr lang="el-GR" sz="1800" i="1" dirty="0"/>
              <a:t>Εισαγωγή των μαθητών στη μέθοδο RT και στις τέσσερις στρατηγικές
Δημιουργήστε ετερογενείς, </a:t>
            </a:r>
            <a:r>
              <a:rPr lang="el-GR" sz="1800" i="1" dirty="0" smtClean="0"/>
              <a:t>ισοδύναμες τετραμελείς </a:t>
            </a:r>
            <a:r>
              <a:rPr lang="el-GR" sz="1800" i="1" dirty="0"/>
              <a:t>ομάδες 
Κατανείμετε τους ρόλους και τις ευθύνες ή αφήστε τους να αποφασίσουν οι ίδιοι 
Αφήστε τους να διαβάσουν το εκχωρημένο κείμενο 
Αφήστε τους μαθητές να ξεκινήσουν με την ομαδική δραστηριότητα ακολουθώντας τις τέσσερις στρατηγικές της αμοιβαίας διδασκαλίας 
Βοηθήστε και υποστηρίξτε τη δραστηριότητα, εάν είναι απαραίτητο
Αφήστε τους να αλλάξουν ρόλους μέσα στην ομάδα και να επαναλάβουν τη διαδικασία με το επόμενο κεφάλαιο</a:t>
            </a:r>
            <a:endParaRPr lang="en-US" sz="2900" i="1" dirty="0"/>
          </a:p>
          <a:p>
            <a:pPr marL="742950" indent="-742950">
              <a:lnSpc>
                <a:spcPct val="150000"/>
              </a:lnSpc>
              <a:spcBef>
                <a:spcPts val="0"/>
              </a:spcBef>
              <a:buFont typeface="+mj-lt"/>
              <a:buAutoNum type="arabicPeriod"/>
            </a:pPr>
            <a:endParaRPr lang="en-US" sz="2900" dirty="0"/>
          </a:p>
          <a:p>
            <a:pPr marL="742950" indent="-742950">
              <a:lnSpc>
                <a:spcPct val="150000"/>
              </a:lnSpc>
              <a:spcBef>
                <a:spcPts val="0"/>
              </a:spcBef>
              <a:buFont typeface="+mj-lt"/>
              <a:buAutoNum type="arabicPeriod"/>
            </a:pPr>
            <a:endParaRPr lang="en-US" sz="2900" dirty="0"/>
          </a:p>
        </p:txBody>
      </p:sp>
      <p:sp>
        <p:nvSpPr>
          <p:cNvPr id="20" name="Titel 1">
            <a:extLst>
              <a:ext uri="{FF2B5EF4-FFF2-40B4-BE49-F238E27FC236}">
                <a16:creationId xmlns="" xmlns:a16="http://schemas.microsoft.com/office/drawing/2014/main" id="{5B3F7E2F-CEBF-5B3C-4058-F88A7AFD3BF5}"/>
              </a:ext>
            </a:extLst>
          </p:cNvPr>
          <p:cNvSpPr txBox="1">
            <a:spLocks/>
          </p:cNvSpPr>
          <p:nvPr/>
        </p:nvSpPr>
        <p:spPr>
          <a:xfrm>
            <a:off x="657611" y="161475"/>
            <a:ext cx="2655787" cy="1421928"/>
          </a:xfrm>
          <a:prstGeom prst="rect">
            <a:avLst/>
          </a:prstGeom>
        </p:spPr>
        <p:txBody>
          <a:bodyPr vert="horz" wrap="square" lIns="72000" tIns="45720" rIns="91440" bIns="45720" rtlCol="0" anchor="b" anchorCtr="0">
            <a:sp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kumimoji="0" lang="el-GR" sz="3200" b="1" i="0" u="none" strike="noStrike" kern="1200" cap="none" spc="0" normalizeH="0" baseline="0" noProof="0" dirty="0">
                <a:ln>
                  <a:noFill/>
                </a:ln>
                <a:solidFill>
                  <a:prstClr val="white"/>
                </a:solidFill>
                <a:effectLst/>
                <a:uLnTx/>
                <a:uFillTx/>
                <a:latin typeface="Calibri" panose="020F0502020204030204"/>
                <a:ea typeface="+mn-ea"/>
                <a:cs typeface="+mn-cs"/>
              </a:rPr>
              <a:t>Μέθοδος 2
Αμοιβαία διδασκαλία</a:t>
            </a:r>
            <a:endParaRPr lang="de-DE" sz="2400" dirty="0">
              <a:solidFill>
                <a:schemeClr val="bg1"/>
              </a:solidFill>
              <a:latin typeface="+mn-lt"/>
            </a:endParaRPr>
          </a:p>
        </p:txBody>
      </p:sp>
      <p:sp>
        <p:nvSpPr>
          <p:cNvPr id="3" name="Rectangle 2">
            <a:extLst>
              <a:ext uri="{FF2B5EF4-FFF2-40B4-BE49-F238E27FC236}">
                <a16:creationId xmlns="" xmlns:a16="http://schemas.microsoft.com/office/drawing/2014/main" id="{46455AA0-6729-2510-E13F-1C76F84E3972}"/>
              </a:ext>
            </a:extLst>
          </p:cNvPr>
          <p:cNvSpPr>
            <a:spLocks noChangeArrowheads="1"/>
          </p:cNvSpPr>
          <p:nvPr/>
        </p:nvSpPr>
        <p:spPr bwMode="auto">
          <a:xfrm>
            <a:off x="0" y="198140"/>
            <a:ext cx="14428" cy="60919"/>
          </a:xfrm>
          <a:prstGeom prst="rect">
            <a:avLst/>
          </a:prstGeom>
          <a:solidFill>
            <a:srgbClr val="F8F9F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7935" rIns="0" bIns="-793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500" b="0" i="0" u="none" strike="noStrike" cap="none" normalizeH="0" baseline="0" dirty="0">
                <a:ln>
                  <a:noFill/>
                </a:ln>
                <a:solidFill>
                  <a:schemeClr val="tx1"/>
                </a:solidFill>
                <a:effectLst/>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2167667529"/>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74d32af-509d-4250-b1bf-a04f103ccd91" xsi:nil="true"/>
    <lcf76f155ced4ddcb4097134ff3c332f xmlns="0cf86829-7679-4817-9127-bec2969aac5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3D13EEB147D414F806544FFD40942B7" ma:contentTypeVersion="12" ma:contentTypeDescription="Ein neues Dokument erstellen." ma:contentTypeScope="" ma:versionID="e46a74adab2f100e9c7f124cd048ad04">
  <xsd:schema xmlns:xsd="http://www.w3.org/2001/XMLSchema" xmlns:xs="http://www.w3.org/2001/XMLSchema" xmlns:p="http://schemas.microsoft.com/office/2006/metadata/properties" xmlns:ns2="0cf86829-7679-4817-9127-bec2969aac5e" xmlns:ns3="274d32af-509d-4250-b1bf-a04f103ccd91" targetNamespace="http://schemas.microsoft.com/office/2006/metadata/properties" ma:root="true" ma:fieldsID="86e5b180344ef86f55f21fdd6fb9a4b8" ns2:_="" ns3:_="">
    <xsd:import namespace="0cf86829-7679-4817-9127-bec2969aac5e"/>
    <xsd:import namespace="274d32af-509d-4250-b1bf-a04f103ccd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86829-7679-4817-9127-bec2969aac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8d7697f1-d2a4-4712-a462-74b92afa5ed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74d32af-509d-4250-b1bf-a04f103ccd9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cbad736-f553-49b7-9df3-5ff0a3be3e63}" ma:internalName="TaxCatchAll" ma:showField="CatchAllData" ma:web="274d32af-509d-4250-b1bf-a04f103ccd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36BCCB-233C-4A69-A026-D4BE5E8EA8D6}">
  <ds:schemaRefs>
    <ds:schemaRef ds:uri="http://purl.org/dc/terms/"/>
    <ds:schemaRef ds:uri="http://schemas.microsoft.com/office/infopath/2007/PartnerControls"/>
    <ds:schemaRef ds:uri="274d32af-509d-4250-b1bf-a04f103ccd91"/>
    <ds:schemaRef ds:uri="http://purl.org/dc/dcmitype/"/>
    <ds:schemaRef ds:uri="http://purl.org/dc/elements/1.1/"/>
    <ds:schemaRef ds:uri="http://www.w3.org/XML/1998/namespace"/>
    <ds:schemaRef ds:uri="0cf86829-7679-4817-9127-bec2969aac5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AC99E0AB-8BE8-4A73-865D-445FB089FB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f86829-7679-4817-9127-bec2969aac5e"/>
    <ds:schemaRef ds:uri="274d32af-509d-4250-b1bf-a04f103ccd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7E0124-90B3-4137-A1AD-02922E939C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TotalTime>
  <Words>796</Words>
  <Application>Microsoft Office PowerPoint</Application>
  <PresentationFormat>Προσαρμογή</PresentationFormat>
  <Paragraphs>170</Paragraphs>
  <Slides>23</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Office</vt:lpstr>
      <vt:lpstr>Κατάλογος ευέλικτων μεθόδων ομαδικής εργασίας για την τάξη 
</vt:lpstr>
      <vt:lpstr>Επισκόπηση των μεθόδων ευέλικτης ομάδας:
</vt:lpstr>
      <vt:lpstr>Γιατί να χρησιμοποιήσετε ευέλικτες μεθόδους;
</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Wissen-Handeln-Engagieren</dc:title>
  <dc:creator>Thomas Schmidt</dc:creator>
  <cp:lastModifiedBy>Secretary</cp:lastModifiedBy>
  <cp:revision>105</cp:revision>
  <dcterms:created xsi:type="dcterms:W3CDTF">2019-04-17T16:56:15Z</dcterms:created>
  <dcterms:modified xsi:type="dcterms:W3CDTF">2023-03-13T09:42:58Z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0x010100A3D13EEB147D414F806544FFD40942B7</vt:lpwstr>
  </property>
  <property fmtid="{D5CDD505-2E9C-101B-9397-08002B2CF9AE}" pid="3" name="MediaServiceImageTags">
    <vt:lpwstr/>
  </property>
</Properties>
</file>